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Lato"/>
      <p:regular r:id="rId33"/>
      <p:bold r:id="rId34"/>
      <p:italic r:id="rId35"/>
      <p:boldItalic r:id="rId36"/>
    </p:embeddedFont>
    <p:embeddedFont>
      <p:font typeface="Open Sans ExtraBold"/>
      <p:bold r:id="rId37"/>
      <p:boldItalic r:id="rId38"/>
    </p:embeddedFont>
    <p:embeddedFont>
      <p:font typeface="Open Sans Medium"/>
      <p:regular r:id="rId39"/>
      <p:bold r:id="rId40"/>
      <p:italic r:id="rId41"/>
      <p:boldItalic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penSansMedium-bold.fntdata"/><Relationship Id="rId20" Type="http://schemas.openxmlformats.org/officeDocument/2006/relationships/slide" Target="slides/slide15.xml"/><Relationship Id="rId42" Type="http://schemas.openxmlformats.org/officeDocument/2006/relationships/font" Target="fonts/OpenSansMedium-boldItalic.fntdata"/><Relationship Id="rId41" Type="http://schemas.openxmlformats.org/officeDocument/2006/relationships/font" Target="fonts/OpenSansMedium-italic.fntdata"/><Relationship Id="rId22" Type="http://schemas.openxmlformats.org/officeDocument/2006/relationships/slide" Target="slides/slide17.xml"/><Relationship Id="rId44" Type="http://schemas.openxmlformats.org/officeDocument/2006/relationships/font" Target="fonts/OpenSans-bold.fntdata"/><Relationship Id="rId21" Type="http://schemas.openxmlformats.org/officeDocument/2006/relationships/slide" Target="slides/slide16.xml"/><Relationship Id="rId43" Type="http://schemas.openxmlformats.org/officeDocument/2006/relationships/font" Target="fonts/OpenSans-regular.fntdata"/><Relationship Id="rId24" Type="http://schemas.openxmlformats.org/officeDocument/2006/relationships/slide" Target="slides/slide19.xml"/><Relationship Id="rId46" Type="http://schemas.openxmlformats.org/officeDocument/2006/relationships/font" Target="fonts/OpenSans-boldItalic.fntdata"/><Relationship Id="rId23" Type="http://schemas.openxmlformats.org/officeDocument/2006/relationships/slide" Target="slides/slide18.xml"/><Relationship Id="rId45" Type="http://schemas.openxmlformats.org/officeDocument/2006/relationships/font" Target="fonts/OpenSans-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Lato-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Lato-italic.fntdata"/><Relationship Id="rId12" Type="http://schemas.openxmlformats.org/officeDocument/2006/relationships/slide" Target="slides/slide7.xml"/><Relationship Id="rId34" Type="http://schemas.openxmlformats.org/officeDocument/2006/relationships/font" Target="fonts/Lato-bold.fntdata"/><Relationship Id="rId15" Type="http://schemas.openxmlformats.org/officeDocument/2006/relationships/slide" Target="slides/slide10.xml"/><Relationship Id="rId37" Type="http://schemas.openxmlformats.org/officeDocument/2006/relationships/font" Target="fonts/OpenSansExtraBold-bold.fntdata"/><Relationship Id="rId14" Type="http://schemas.openxmlformats.org/officeDocument/2006/relationships/slide" Target="slides/slide9.xml"/><Relationship Id="rId36" Type="http://schemas.openxmlformats.org/officeDocument/2006/relationships/font" Target="fonts/Lato-boldItalic.fntdata"/><Relationship Id="rId17" Type="http://schemas.openxmlformats.org/officeDocument/2006/relationships/slide" Target="slides/slide12.xml"/><Relationship Id="rId39" Type="http://schemas.openxmlformats.org/officeDocument/2006/relationships/font" Target="fonts/OpenSansMedium-regular.fntdata"/><Relationship Id="rId16" Type="http://schemas.openxmlformats.org/officeDocument/2006/relationships/slide" Target="slides/slide11.xml"/><Relationship Id="rId38" Type="http://schemas.openxmlformats.org/officeDocument/2006/relationships/font" Target="fonts/OpenSansExtraBold-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09207c8674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09207c8674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We’re going to be sharing this slide deck after the training</a:t>
            </a:r>
            <a:endParaRPr/>
          </a:p>
          <a:p>
            <a:pPr indent="-298450" lvl="0" marL="457200" rtl="0" algn="l">
              <a:spcBef>
                <a:spcPts val="0"/>
              </a:spcBef>
              <a:spcAft>
                <a:spcPts val="0"/>
              </a:spcAft>
              <a:buSzPts val="1100"/>
              <a:buAutoNum type="arabicPeriod"/>
            </a:pPr>
            <a:r>
              <a:rPr lang="en"/>
              <a:t>We’re going to have teller trainings, AND a </a:t>
            </a:r>
            <a:r>
              <a:rPr lang="en"/>
              <a:t>separate</a:t>
            </a:r>
            <a:r>
              <a:rPr lang="en"/>
              <a:t> video about breakout rooms</a:t>
            </a:r>
            <a:endParaRPr/>
          </a:p>
          <a:p>
            <a:pPr indent="-298450" lvl="0" marL="457200" rtl="0" algn="l">
              <a:spcBef>
                <a:spcPts val="0"/>
              </a:spcBef>
              <a:spcAft>
                <a:spcPts val="0"/>
              </a:spcAft>
              <a:buSzPts val="1100"/>
              <a:buAutoNum type="arabicPeriod"/>
            </a:pPr>
            <a:r>
              <a:rPr lang="en"/>
              <a:t>We have a slide deck about setting up each Zoom setting that we can share as well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0c995aede7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0c995aede7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Go to Zoom.us and login</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on 'reports' on the left</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on usage reports --&gt; meetings</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Make sure you have 'registration report' checked off, and the caucus is in between the dates it is searching for</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'generate --&gt; all registrants' on the right hand side</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'download' on the one you're looking for and that downloads the CSV</a:t>
            </a:r>
            <a:endParaRPr b="1"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0c995aede7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0c995aede7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Go to Zoom.us and login</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on 'reports' on the left</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on usage reports --&gt; meetings</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Make sure you have 'registration report' checked off, and the caucus is in between the dates it is searching for</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'generate --&gt; all registrants' on the right hand side</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'download' on the one you're looking for and that downloads the CSV</a:t>
            </a:r>
            <a:endParaRPr b="1"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09207c8674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09207c867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09207c8674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09207c8674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10aa89f90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10aa89f90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09207c8674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09207c8674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Will be up to Jan 1, 2022 date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09207c8674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09207c8674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Once the Zoom host has clicked on security, they can make sure that Unmute Themselves, and Start Video functions are checked on, but “Rename Themselves” and “Share Screen” functions are checked off. After the 15 minutes have elapsed at the start of the caucus, only members must have signed in during the 15 minute window will be eligible to vote. Also, change column “I” to “Not in Meeting” if they registered for the zoom but didn’t show up for caucus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0c995aede7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0c995aede7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Once the Zoom host has clicked on security, they can make sure that Unmute Themselves, and Start Video functions are checked on, but “Rename Themselves” and “Share Screen” functions are checked off. After the 15 minutes have elapsed at the start of the caucus, only members must have signed in during the 15 minute window will be eligible to vote. Also, change column “I” to “Not in Meeting” if they registered for the zoom but didn’t show up for caucus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0c995aede7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0c995aede7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Once the Zoom host has clicked on security, they can make sure that Unmute Themselves, and Start Video functions are checked on, but “Rename Themselves” and “Share Screen” functions are checked off. After the 15 minutes have elapsed at the start of the caucus, only members must have signed in during the 15 minute window will be eligible to vote. Also, change column “I” to “Not in Meeting” if they registered for the zoom but didn’t show up for caucus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0c995aede7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0c995aede7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Once the Zoom host has clicked on security, they can make sure that Unmute Themselves, and Start Video functions are checked on, but “Rename Themselves” and “Share Screen” functions are checked off. After the 15 minutes have elapsed at the start of the caucus, only members must have signed in during the 15 minute window will be eligible to vote. Also, change column “I” to “Not in Meeting” if they registered for the zoom but didn’t show up for caucus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d62aaad347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d62aaad34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222222"/>
                </a:solidFill>
                <a:highlight>
                  <a:srgbClr val="FFFFFF"/>
                </a:highlight>
              </a:rPr>
              <a:t>In order to comply with public health guidelines and ensure all Democrats have the opportunity to participate, caucuses must be </a:t>
            </a:r>
            <a:r>
              <a:rPr b="1" lang="en" sz="1200">
                <a:solidFill>
                  <a:srgbClr val="222222"/>
                </a:solidFill>
                <a:highlight>
                  <a:srgbClr val="FFFFFF"/>
                </a:highlight>
              </a:rPr>
              <a:t>EITHER</a:t>
            </a:r>
            <a:r>
              <a:rPr lang="en" sz="1200">
                <a:solidFill>
                  <a:srgbClr val="222222"/>
                </a:solidFill>
                <a:highlight>
                  <a:srgbClr val="FFFFFF"/>
                </a:highlight>
              </a:rPr>
              <a:t> entirely virtual</a:t>
            </a:r>
            <a:r>
              <a:rPr b="1" lang="en" sz="1200">
                <a:solidFill>
                  <a:srgbClr val="222222"/>
                </a:solidFill>
                <a:highlight>
                  <a:srgbClr val="FFFFFF"/>
                </a:highlight>
              </a:rPr>
              <a:t> OR</a:t>
            </a:r>
            <a:r>
              <a:rPr lang="en" sz="1200">
                <a:solidFill>
                  <a:srgbClr val="222222"/>
                </a:solidFill>
                <a:highlight>
                  <a:srgbClr val="FFFFFF"/>
                </a:highlight>
              </a:rPr>
              <a:t> outdoor and socially distanced with an option to participate virtually. </a:t>
            </a:r>
            <a:endParaRPr sz="12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222222"/>
              </a:solidFill>
              <a:highlight>
                <a:srgbClr val="FFFFFF"/>
              </a:highlight>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0c995aede7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0c995aede7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The reasons you do this– </a:t>
            </a:r>
            <a:endParaRPr/>
          </a:p>
          <a:p>
            <a:pPr indent="-298450" lvl="0" marL="457200" rtl="0" algn="l">
              <a:lnSpc>
                <a:spcPct val="115000"/>
              </a:lnSpc>
              <a:spcBef>
                <a:spcPts val="0"/>
              </a:spcBef>
              <a:spcAft>
                <a:spcPts val="0"/>
              </a:spcAft>
              <a:buSzPts val="1100"/>
              <a:buAutoNum type="arabicPeriod"/>
            </a:pPr>
            <a:r>
              <a:rPr lang="en"/>
              <a:t>Keeps you organized</a:t>
            </a:r>
            <a:endParaRPr/>
          </a:p>
          <a:p>
            <a:pPr indent="-298450" lvl="0" marL="457200" rtl="0" algn="l">
              <a:lnSpc>
                <a:spcPct val="115000"/>
              </a:lnSpc>
              <a:spcBef>
                <a:spcPts val="0"/>
              </a:spcBef>
              <a:spcAft>
                <a:spcPts val="0"/>
              </a:spcAft>
              <a:buSzPts val="1100"/>
              <a:buAutoNum type="arabicPeriod"/>
            </a:pPr>
            <a:r>
              <a:rPr lang="en"/>
              <a:t>Let’s them know if they’re signed in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09207c8674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09207c8674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09207c8674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09207c8674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0c995aede7_1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0c995aede7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Once the Zoom host has clicked on security, they can make sure that Unmute Themselves, and Start Video functions are checked on, but “Rename Themselves” and “Share Screen” functions are checked off. After the 15 minutes have elapsed at the start of the caucus, only members must have signed in during the 15 minute window will be eligible to vote. Also, change column “I” to “Not in Meeting” if they registered for the zoom but didn’t show up for caucus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0c995aede7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0c995aede7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Once the Zoom host has clicked on security, they can make sure that Unmute Themselves, and Start Video functions are checked on, but “Rename Themselves” and “Share Screen” functions are checked off. After the 15 minutes have elapsed at the start of the caucus, only members must have signed in during the 15 minute window will be eligible to vote. Also, change column “I” to “Not in Meeting” if they registered for the zoom but didn’t show up for caucus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09207c8674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09207c8674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0c995aede7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0c995aede7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0c995aede7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0c995aede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0eb9d106d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0eb9d106d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222222"/>
                </a:solidFill>
                <a:highlight>
                  <a:srgbClr val="FFFFFF"/>
                </a:highlight>
              </a:rPr>
              <a:t>In order to comply with public health guidelines and ensure all Democrats have the opportunity to participate, caucuses must be </a:t>
            </a:r>
            <a:r>
              <a:rPr b="1" lang="en" sz="1200">
                <a:solidFill>
                  <a:srgbClr val="222222"/>
                </a:solidFill>
                <a:highlight>
                  <a:srgbClr val="FFFFFF"/>
                </a:highlight>
              </a:rPr>
              <a:t>EITHER</a:t>
            </a:r>
            <a:r>
              <a:rPr lang="en" sz="1200">
                <a:solidFill>
                  <a:srgbClr val="222222"/>
                </a:solidFill>
                <a:highlight>
                  <a:srgbClr val="FFFFFF"/>
                </a:highlight>
              </a:rPr>
              <a:t> entirely virtual</a:t>
            </a:r>
            <a:r>
              <a:rPr b="1" lang="en" sz="1200">
                <a:solidFill>
                  <a:srgbClr val="222222"/>
                </a:solidFill>
                <a:highlight>
                  <a:srgbClr val="FFFFFF"/>
                </a:highlight>
              </a:rPr>
              <a:t> OR</a:t>
            </a:r>
            <a:r>
              <a:rPr lang="en" sz="1200">
                <a:solidFill>
                  <a:srgbClr val="222222"/>
                </a:solidFill>
                <a:highlight>
                  <a:srgbClr val="FFFFFF"/>
                </a:highlight>
              </a:rPr>
              <a:t> outdoor and socially distanced with an option to participate virtually. </a:t>
            </a:r>
            <a:endParaRPr sz="1400">
              <a:solidFill>
                <a:schemeClr val="dk1"/>
              </a:solidFill>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0eb9d106d0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0eb9d106d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You don’t need to know Robert’s Rules; you will NOT be running the caucus! Your role is designed to be behind the scenes, helping the chair, dropping links in the chat, making sure Zoom settings are correct.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0eb9d106d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0eb9d106d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0c995aede7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0c995aede7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0c995aede7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0c995aede7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50">
                <a:solidFill>
                  <a:srgbClr val="D1D2D3"/>
                </a:solidFill>
                <a:highlight>
                  <a:srgbClr val="222529"/>
                </a:highlight>
              </a:rPr>
              <a:t>VoteBuilder will be up-to-date through Jan 1 2022</a:t>
            </a:r>
            <a:endParaRPr sz="1150">
              <a:solidFill>
                <a:srgbClr val="D1D2D3"/>
              </a:solidFill>
              <a:highlight>
                <a:srgbClr val="222529"/>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222222"/>
                </a:solidFill>
                <a:highlight>
                  <a:srgbClr val="FFFFFF"/>
                </a:highlight>
              </a:rPr>
              <a:t>In order to comply with public health guidelines and ensure all Democrats have the opportunity to participate, caucuses must be </a:t>
            </a:r>
            <a:r>
              <a:rPr b="1" lang="en" sz="1200">
                <a:solidFill>
                  <a:srgbClr val="222222"/>
                </a:solidFill>
                <a:highlight>
                  <a:srgbClr val="FFFFFF"/>
                </a:highlight>
              </a:rPr>
              <a:t>EITHER</a:t>
            </a:r>
            <a:r>
              <a:rPr lang="en" sz="1200">
                <a:solidFill>
                  <a:srgbClr val="222222"/>
                </a:solidFill>
                <a:highlight>
                  <a:srgbClr val="FFFFFF"/>
                </a:highlight>
              </a:rPr>
              <a:t> entirely virtual</a:t>
            </a:r>
            <a:r>
              <a:rPr b="1" lang="en" sz="1200">
                <a:solidFill>
                  <a:srgbClr val="222222"/>
                </a:solidFill>
                <a:highlight>
                  <a:srgbClr val="FFFFFF"/>
                </a:highlight>
              </a:rPr>
              <a:t> OR</a:t>
            </a:r>
            <a:r>
              <a:rPr lang="en" sz="1200">
                <a:solidFill>
                  <a:srgbClr val="222222"/>
                </a:solidFill>
                <a:highlight>
                  <a:srgbClr val="FFFFFF"/>
                </a:highlight>
              </a:rPr>
              <a:t> outdoor and socially distanced with an option to participate virtually. </a:t>
            </a:r>
            <a:endParaRPr sz="1400">
              <a:solidFill>
                <a:schemeClr val="dk1"/>
              </a:solidFill>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09207c867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09207c867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Go to Zoom.us and login</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on 'reports' on the left</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on usage reports --&gt; meetings</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Make sure you have 'registration report' checked off, and the caucus is in between the dates it is searching for</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'generate --&gt; all registrants' on the right hand side</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'download' on the one you're looking for and that downloads the CSV</a:t>
            </a:r>
            <a:endParaRPr b="1" sz="1000">
              <a:solidFill>
                <a:schemeClr val="dk1"/>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0c995aede7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0c995aede7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Go to Zoom.us and login</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on 'reports' on the left</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on usage reports --&gt; meetings</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Make sure you have 'registration report' checked off, and the caucus is in between the dates it is searching for</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'generate --&gt; all registrants' on the right hand side</a:t>
            </a: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lang="en" sz="1000">
                <a:solidFill>
                  <a:schemeClr val="dk1"/>
                </a:solidFill>
                <a:latin typeface="Open Sans"/>
                <a:ea typeface="Open Sans"/>
                <a:cs typeface="Open Sans"/>
                <a:sym typeface="Open Sans"/>
              </a:rPr>
              <a:t>Click 'download' on the one you're looking for and that downloads the CSV</a:t>
            </a:r>
            <a:endParaRPr b="1"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453575" y="0"/>
            <a:ext cx="6603300" cy="709500"/>
          </a:xfrm>
          <a:prstGeom prst="rect">
            <a:avLst/>
          </a:prstGeom>
          <a:noFill/>
        </p:spPr>
        <p:txBody>
          <a:bodyPr anchorCtr="0" anchor="b" bIns="91425" lIns="91425" spcFirstLastPara="1" rIns="91425" wrap="square" tIns="91425">
            <a:normAutofit/>
          </a:bodyPr>
          <a:lstStyle>
            <a:lvl1pPr lvl="0">
              <a:spcBef>
                <a:spcPts val="0"/>
              </a:spcBef>
              <a:spcAft>
                <a:spcPts val="0"/>
              </a:spcAft>
              <a:buSzPts val="5200"/>
              <a:buNone/>
              <a:defRPr b="1" i="1" sz="2700">
                <a:solidFill>
                  <a:srgbClr val="0C4060"/>
                </a:solidFill>
                <a:latin typeface="Open Sans"/>
                <a:ea typeface="Open Sans"/>
                <a:cs typeface="Open Sans"/>
                <a:sym typeface="Open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1000350" y="499250"/>
            <a:ext cx="7143300" cy="853500"/>
          </a:xfrm>
          <a:prstGeom prst="rect">
            <a:avLst/>
          </a:prstGeom>
          <a:noFill/>
        </p:spPr>
        <p:txBody>
          <a:bodyPr anchorCtr="0" anchor="b" bIns="91425" lIns="91425" spcFirstLastPara="1" rIns="91425" wrap="square" tIns="91425">
            <a:normAutofit/>
          </a:bodyPr>
          <a:lstStyle>
            <a:lvl1pPr lvl="0" rtl="0" algn="ctr">
              <a:spcBef>
                <a:spcPts val="0"/>
              </a:spcBef>
              <a:spcAft>
                <a:spcPts val="0"/>
              </a:spcAft>
              <a:buSzPts val="5200"/>
              <a:buNone/>
              <a:defRPr sz="3200">
                <a:solidFill>
                  <a:schemeClr val="lt1"/>
                </a:solidFill>
                <a:latin typeface="Open Sans ExtraBold"/>
                <a:ea typeface="Open Sans ExtraBold"/>
                <a:cs typeface="Open Sans ExtraBold"/>
                <a:sym typeface="Open Sans ExtraBold"/>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Font typeface="Open Sans ExtraBold"/>
              <a:buNone/>
              <a:defRPr>
                <a:solidFill>
                  <a:schemeClr val="lt1"/>
                </a:solidFill>
                <a:latin typeface="Open Sans ExtraBold"/>
                <a:ea typeface="Open Sans ExtraBold"/>
                <a:cs typeface="Open Sans ExtraBold"/>
                <a:sym typeface="Open San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09825"/>
            <a:ext cx="8520600" cy="572700"/>
          </a:xfrm>
          <a:prstGeom prst="rect">
            <a:avLst/>
          </a:prstGeom>
          <a:noFill/>
        </p:spPr>
        <p:txBody>
          <a:bodyPr anchorCtr="0" anchor="t" bIns="91425" lIns="91425" spcFirstLastPara="1" rIns="91425" wrap="square" tIns="91425">
            <a:normAutofit/>
          </a:bodyPr>
          <a:lstStyle>
            <a:lvl1pPr lvl="0">
              <a:spcBef>
                <a:spcPts val="0"/>
              </a:spcBef>
              <a:spcAft>
                <a:spcPts val="0"/>
              </a:spcAft>
              <a:buSzPts val="2800"/>
              <a:buNone/>
              <a:defRPr b="1" i="1" sz="2700">
                <a:solidFill>
                  <a:schemeClr val="lt1"/>
                </a:solidFill>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2172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sz="1900">
                <a:latin typeface="Open Sans"/>
                <a:ea typeface="Open Sans"/>
                <a:cs typeface="Open Sans"/>
                <a:sym typeface="Open Sans"/>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slideLayout" Target="../slideLayouts/slideLayout22.xml"/><Relationship Id="rId1" Type="http://schemas.openxmlformats.org/officeDocument/2006/relationships/image" Target="../media/image1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hyperlink" Target="https://support.zoom.us/hc/en-us/articles/201363213-Getting-started-with-Zoom-report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docs.google.com/spreadsheets/d/1lv8m2sDZrpHQH-VTANiAOOUOwZ9j0nsXXnjuyahNq0s/edit?usp=shar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hyperlink" Target="https://docs.google.com/spreadsheets/d/1lv8m2sDZrpHQH-VTANiAOOUOwZ9j0nsXXnjuyahNq0s/edit?usp=sharing" TargetMode="External"/><Relationship Id="rId5"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slide" Target="/ppt/slides/slide5.xml"/><Relationship Id="rId4" Type="http://schemas.openxmlformats.org/officeDocument/2006/relationships/hyperlink" Target="https://docs.google.com/presentation/d/12dSObwI7VVYbwxgvyNN8eDwL4A_7-esONXm5no_5v0M/edit?usp=sharing" TargetMode="External"/><Relationship Id="rId9" Type="http://schemas.openxmlformats.org/officeDocument/2006/relationships/hyperlink" Target="https://forms.gle/fY3QuVy6iVdN9Ksm9" TargetMode="External"/><Relationship Id="rId5" Type="http://schemas.openxmlformats.org/officeDocument/2006/relationships/hyperlink" Target="https://drive.google.com/file/d/14iAL64oHuHPHNUdvGqNBBw0xHYUopfRC/view" TargetMode="External"/><Relationship Id="rId6" Type="http://schemas.openxmlformats.org/officeDocument/2006/relationships/hyperlink" Target="https://www.sec.state.ma.us/ovr/" TargetMode="External"/><Relationship Id="rId7" Type="http://schemas.openxmlformats.org/officeDocument/2006/relationships/hyperlink" Target="https://secure.ngpvan.com/4r7vbcr5sk6fn2cAcC8Y4w2" TargetMode="External"/><Relationship Id="rId8" Type="http://schemas.openxmlformats.org/officeDocument/2006/relationships/hyperlink" Target="https://secure.actblue.com/donate/mdpconvention202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hyperlink" Target="https://docs.google.com/presentation/d/12dSObwI7VVYbwxgvyNN8eDwL4A_7-esONXm5no_5v0M/edit?usp=sharin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hyperlink" Target="https://docs.google.com/presentation/d/12dSObwI7VVYbwxgvyNN8eDwL4A_7-esONXm5no_5v0M/edit?usp=sharing" TargetMode="External"/><Relationship Id="rId5" Type="http://schemas.openxmlformats.org/officeDocument/2006/relationships/hyperlink" Target="https://support.zoom.us/hc/en-us/articles/211579443-Scheduling-a-meeting-with-registrati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Google Shape;99;p25"/>
          <p:cNvSpPr txBox="1"/>
          <p:nvPr>
            <p:ph type="ctrTitle"/>
          </p:nvPr>
        </p:nvSpPr>
        <p:spPr>
          <a:xfrm>
            <a:off x="818525" y="2606475"/>
            <a:ext cx="7506300" cy="828000"/>
          </a:xfrm>
          <a:prstGeom prst="rect">
            <a:avLst/>
          </a:prstGeom>
          <a:noFill/>
        </p:spPr>
        <p:txBody>
          <a:bodyPr anchorCtr="0" anchor="b" bIns="91425" lIns="91425" spcFirstLastPara="1" rIns="91425" wrap="square" tIns="91425">
            <a:noAutofit/>
          </a:bodyPr>
          <a:lstStyle/>
          <a:p>
            <a:pPr indent="0" lvl="0" marL="0" rtl="0" algn="ctr">
              <a:spcBef>
                <a:spcPts val="0"/>
              </a:spcBef>
              <a:spcAft>
                <a:spcPts val="0"/>
              </a:spcAft>
              <a:buSzPts val="990"/>
              <a:buNone/>
            </a:pPr>
            <a:r>
              <a:rPr i="1" lang="en" sz="4000">
                <a:solidFill>
                  <a:schemeClr val="lt1"/>
                </a:solidFill>
                <a:latin typeface="Open Sans ExtraBold"/>
                <a:ea typeface="Open Sans ExtraBold"/>
                <a:cs typeface="Open Sans ExtraBold"/>
                <a:sym typeface="Open Sans ExtraBold"/>
              </a:rPr>
              <a:t>2022 Caucus Tech </a:t>
            </a:r>
            <a:endParaRPr i="1" sz="4000">
              <a:solidFill>
                <a:schemeClr val="lt1"/>
              </a:solidFill>
              <a:latin typeface="Open Sans ExtraBold"/>
              <a:ea typeface="Open Sans ExtraBold"/>
              <a:cs typeface="Open Sans ExtraBold"/>
              <a:sym typeface="Open Sans ExtraBold"/>
            </a:endParaRPr>
          </a:p>
          <a:p>
            <a:pPr indent="0" lvl="0" marL="0" rtl="0" algn="ctr">
              <a:spcBef>
                <a:spcPts val="0"/>
              </a:spcBef>
              <a:spcAft>
                <a:spcPts val="0"/>
              </a:spcAft>
              <a:buSzPts val="990"/>
              <a:buNone/>
            </a:pPr>
            <a:r>
              <a:rPr i="1" lang="en" sz="4000">
                <a:solidFill>
                  <a:schemeClr val="lt1"/>
                </a:solidFill>
                <a:latin typeface="Open Sans ExtraBold"/>
                <a:ea typeface="Open Sans ExtraBold"/>
                <a:cs typeface="Open Sans ExtraBold"/>
                <a:sym typeface="Open Sans ExtraBold"/>
              </a:rPr>
              <a:t>Volunteer Training</a:t>
            </a:r>
            <a:endParaRPr i="1" sz="4000">
              <a:solidFill>
                <a:schemeClr val="lt1"/>
              </a:solidFill>
              <a:latin typeface="Open Sans ExtraBold"/>
              <a:ea typeface="Open Sans ExtraBold"/>
              <a:cs typeface="Open Sans ExtraBold"/>
              <a:sym typeface="Open Sans ExtraBold"/>
            </a:endParaRPr>
          </a:p>
        </p:txBody>
      </p:sp>
      <p:pic>
        <p:nvPicPr>
          <p:cNvPr id="100" name="Google Shape;100;p25"/>
          <p:cNvPicPr preferRelativeResize="0"/>
          <p:nvPr/>
        </p:nvPicPr>
        <p:blipFill>
          <a:blip r:embed="rId4">
            <a:alphaModFix/>
          </a:blip>
          <a:stretch>
            <a:fillRect/>
          </a:stretch>
        </p:blipFill>
        <p:spPr>
          <a:xfrm>
            <a:off x="3384138" y="1075200"/>
            <a:ext cx="2375717" cy="664201"/>
          </a:xfrm>
          <a:prstGeom prst="rect">
            <a:avLst/>
          </a:prstGeom>
          <a:noFill/>
          <a:ln>
            <a:noFill/>
          </a:ln>
        </p:spPr>
      </p:pic>
      <p:sp>
        <p:nvSpPr>
          <p:cNvPr id="101" name="Google Shape;101;p25"/>
          <p:cNvSpPr txBox="1"/>
          <p:nvPr>
            <p:ph type="ctrTitle"/>
          </p:nvPr>
        </p:nvSpPr>
        <p:spPr>
          <a:xfrm>
            <a:off x="853625" y="3587550"/>
            <a:ext cx="7436100" cy="948300"/>
          </a:xfrm>
          <a:prstGeom prst="rect">
            <a:avLst/>
          </a:prstGeom>
          <a:noFill/>
        </p:spPr>
        <p:txBody>
          <a:bodyPr anchorCtr="0" anchor="b" bIns="91425" lIns="91425" spcFirstLastPara="1" rIns="91425" wrap="square" tIns="91425">
            <a:noAutofit/>
          </a:bodyPr>
          <a:lstStyle/>
          <a:p>
            <a:pPr indent="0" lvl="0" marL="0" rtl="0" algn="ctr">
              <a:lnSpc>
                <a:spcPct val="115000"/>
              </a:lnSpc>
              <a:spcBef>
                <a:spcPts val="0"/>
              </a:spcBef>
              <a:spcAft>
                <a:spcPts val="0"/>
              </a:spcAft>
              <a:buSzPts val="990"/>
              <a:buNone/>
            </a:pPr>
            <a:r>
              <a:rPr b="0" i="1" lang="en" sz="2400">
                <a:solidFill>
                  <a:schemeClr val="lt1"/>
                </a:solidFill>
              </a:rPr>
              <a:t>Welcome! Introduce yourself with your name and town or city and ward in the chat. </a:t>
            </a:r>
            <a:endParaRPr b="0" i="1" sz="24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0" name="Shape 170"/>
        <p:cNvGrpSpPr/>
        <p:nvPr/>
      </p:nvGrpSpPr>
      <p:grpSpPr>
        <a:xfrm>
          <a:off x="0" y="0"/>
          <a:ext cx="0" cy="0"/>
          <a:chOff x="0" y="0"/>
          <a:chExt cx="0" cy="0"/>
        </a:xfrm>
      </p:grpSpPr>
      <p:sp>
        <p:nvSpPr>
          <p:cNvPr id="171" name="Google Shape;171;p34"/>
          <p:cNvSpPr txBox="1"/>
          <p:nvPr/>
        </p:nvSpPr>
        <p:spPr>
          <a:xfrm>
            <a:off x="4831700" y="1466800"/>
            <a:ext cx="3969000" cy="1305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br>
              <a:rPr b="1" lang="en" sz="1300">
                <a:solidFill>
                  <a:srgbClr val="0C4060"/>
                </a:solidFill>
                <a:latin typeface="Lato"/>
                <a:ea typeface="Lato"/>
                <a:cs typeface="Lato"/>
                <a:sym typeface="Lato"/>
              </a:rPr>
            </a:br>
            <a:endParaRPr b="1" sz="1300">
              <a:solidFill>
                <a:srgbClr val="0C4060"/>
              </a:solidFill>
              <a:latin typeface="Lato"/>
              <a:ea typeface="Lato"/>
              <a:cs typeface="Lato"/>
              <a:sym typeface="Lato"/>
            </a:endParaRPr>
          </a:p>
          <a:p>
            <a:pPr indent="0" lvl="0" marL="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172" name="Google Shape;172;p34"/>
          <p:cNvSpPr txBox="1"/>
          <p:nvPr>
            <p:ph type="ctrTitle"/>
          </p:nvPr>
        </p:nvSpPr>
        <p:spPr>
          <a:xfrm>
            <a:off x="223600" y="235375"/>
            <a:ext cx="88332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700">
                <a:solidFill>
                  <a:schemeClr val="lt1"/>
                </a:solidFill>
              </a:rPr>
              <a:t>Download your Zoom Registration Info</a:t>
            </a:r>
            <a:endParaRPr i="1" sz="2700">
              <a:solidFill>
                <a:schemeClr val="lt1"/>
              </a:solidFill>
            </a:endParaRPr>
          </a:p>
        </p:txBody>
      </p:sp>
      <p:sp>
        <p:nvSpPr>
          <p:cNvPr id="173" name="Google Shape;173;p34"/>
          <p:cNvSpPr/>
          <p:nvPr/>
        </p:nvSpPr>
        <p:spPr>
          <a:xfrm>
            <a:off x="2653175" y="3411225"/>
            <a:ext cx="698700" cy="1422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4"/>
          <p:cNvSpPr/>
          <p:nvPr/>
        </p:nvSpPr>
        <p:spPr>
          <a:xfrm>
            <a:off x="2598475" y="2810025"/>
            <a:ext cx="1165500" cy="1422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4"/>
          <p:cNvSpPr/>
          <p:nvPr/>
        </p:nvSpPr>
        <p:spPr>
          <a:xfrm>
            <a:off x="2598475" y="4012425"/>
            <a:ext cx="457200" cy="1422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4"/>
          <p:cNvSpPr txBox="1"/>
          <p:nvPr/>
        </p:nvSpPr>
        <p:spPr>
          <a:xfrm>
            <a:off x="329525" y="944875"/>
            <a:ext cx="73857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chemeClr val="lt1"/>
                </a:solidFill>
                <a:latin typeface="Open Sans"/>
                <a:ea typeface="Open Sans"/>
                <a:cs typeface="Open Sans"/>
                <a:sym typeface="Open Sans"/>
              </a:rPr>
              <a:t>Select “Generate” next to the Zoom meeting of the scheduled caucus.</a:t>
            </a:r>
            <a:endParaRPr b="1" sz="1300">
              <a:solidFill>
                <a:schemeClr val="lt1"/>
              </a:solidFill>
              <a:latin typeface="Open Sans"/>
              <a:ea typeface="Open Sans"/>
              <a:cs typeface="Open Sans"/>
              <a:sym typeface="Open Sans"/>
            </a:endParaRPr>
          </a:p>
        </p:txBody>
      </p:sp>
      <p:pic>
        <p:nvPicPr>
          <p:cNvPr id="177" name="Google Shape;177;p34"/>
          <p:cNvPicPr preferRelativeResize="0"/>
          <p:nvPr/>
        </p:nvPicPr>
        <p:blipFill rotWithShape="1">
          <a:blip r:embed="rId4">
            <a:alphaModFix/>
          </a:blip>
          <a:srcRect b="-1210" l="0" r="4571" t="20481"/>
          <a:stretch/>
        </p:blipFill>
        <p:spPr>
          <a:xfrm>
            <a:off x="1270350" y="1573129"/>
            <a:ext cx="6603300" cy="349142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 name="Shape 181"/>
        <p:cNvGrpSpPr/>
        <p:nvPr/>
      </p:nvGrpSpPr>
      <p:grpSpPr>
        <a:xfrm>
          <a:off x="0" y="0"/>
          <a:ext cx="0" cy="0"/>
          <a:chOff x="0" y="0"/>
          <a:chExt cx="0" cy="0"/>
        </a:xfrm>
      </p:grpSpPr>
      <p:sp>
        <p:nvSpPr>
          <p:cNvPr id="182" name="Google Shape;182;p35"/>
          <p:cNvSpPr txBox="1"/>
          <p:nvPr/>
        </p:nvSpPr>
        <p:spPr>
          <a:xfrm>
            <a:off x="4831700" y="1466800"/>
            <a:ext cx="3969000" cy="1305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br>
              <a:rPr b="1" lang="en" sz="1300">
                <a:solidFill>
                  <a:srgbClr val="0C4060"/>
                </a:solidFill>
                <a:latin typeface="Lato"/>
                <a:ea typeface="Lato"/>
                <a:cs typeface="Lato"/>
                <a:sym typeface="Lato"/>
              </a:rPr>
            </a:br>
            <a:endParaRPr b="1" sz="1300">
              <a:solidFill>
                <a:srgbClr val="0C4060"/>
              </a:solidFill>
              <a:latin typeface="Lato"/>
              <a:ea typeface="Lato"/>
              <a:cs typeface="Lato"/>
              <a:sym typeface="Lato"/>
            </a:endParaRPr>
          </a:p>
          <a:p>
            <a:pPr indent="0" lvl="0" marL="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183" name="Google Shape;183;p35"/>
          <p:cNvSpPr txBox="1"/>
          <p:nvPr>
            <p:ph type="ctrTitle"/>
          </p:nvPr>
        </p:nvSpPr>
        <p:spPr>
          <a:xfrm>
            <a:off x="223600" y="235375"/>
            <a:ext cx="88332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700">
                <a:solidFill>
                  <a:schemeClr val="lt1"/>
                </a:solidFill>
              </a:rPr>
              <a:t>Download your Zoom Registration Info</a:t>
            </a:r>
            <a:endParaRPr i="1" sz="2700">
              <a:solidFill>
                <a:schemeClr val="lt1"/>
              </a:solidFill>
            </a:endParaRPr>
          </a:p>
        </p:txBody>
      </p:sp>
      <p:sp>
        <p:nvSpPr>
          <p:cNvPr id="184" name="Google Shape;184;p35"/>
          <p:cNvSpPr/>
          <p:nvPr/>
        </p:nvSpPr>
        <p:spPr>
          <a:xfrm>
            <a:off x="2653175" y="3411225"/>
            <a:ext cx="698700" cy="1422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5"/>
          <p:cNvSpPr/>
          <p:nvPr/>
        </p:nvSpPr>
        <p:spPr>
          <a:xfrm>
            <a:off x="2598475" y="2810025"/>
            <a:ext cx="1165500" cy="1422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5"/>
          <p:cNvSpPr txBox="1"/>
          <p:nvPr/>
        </p:nvSpPr>
        <p:spPr>
          <a:xfrm>
            <a:off x="275000" y="947488"/>
            <a:ext cx="62862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chemeClr val="lt1"/>
                </a:solidFill>
                <a:latin typeface="Open Sans"/>
                <a:ea typeface="Open Sans"/>
                <a:cs typeface="Open Sans"/>
                <a:sym typeface="Open Sans"/>
              </a:rPr>
              <a:t>Select “Download” of your recently generated report.</a:t>
            </a:r>
            <a:endParaRPr b="1" sz="1300">
              <a:solidFill>
                <a:schemeClr val="lt1"/>
              </a:solidFill>
              <a:latin typeface="Open Sans"/>
              <a:ea typeface="Open Sans"/>
              <a:cs typeface="Open Sans"/>
              <a:sym typeface="Open Sans"/>
            </a:endParaRPr>
          </a:p>
        </p:txBody>
      </p:sp>
      <p:pic>
        <p:nvPicPr>
          <p:cNvPr id="187" name="Google Shape;187;p35"/>
          <p:cNvPicPr preferRelativeResize="0"/>
          <p:nvPr/>
        </p:nvPicPr>
        <p:blipFill rotWithShape="1">
          <a:blip r:embed="rId4">
            <a:alphaModFix/>
          </a:blip>
          <a:srcRect b="18819" l="0" r="4698" t="20805"/>
          <a:stretch/>
        </p:blipFill>
        <p:spPr>
          <a:xfrm>
            <a:off x="1601150" y="1704775"/>
            <a:ext cx="5941699" cy="2352675"/>
          </a:xfrm>
          <a:prstGeom prst="rect">
            <a:avLst/>
          </a:prstGeom>
          <a:noFill/>
          <a:ln cap="flat" cmpd="sng" w="19050">
            <a:solidFill>
              <a:schemeClr val="dk2"/>
            </a:solidFill>
            <a:prstDash val="solid"/>
            <a:round/>
            <a:headEnd len="sm" w="sm" type="none"/>
            <a:tailEnd len="sm" w="sm" type="none"/>
          </a:ln>
        </p:spPr>
      </p:pic>
      <p:sp>
        <p:nvSpPr>
          <p:cNvPr id="188" name="Google Shape;188;p35"/>
          <p:cNvSpPr txBox="1"/>
          <p:nvPr/>
        </p:nvSpPr>
        <p:spPr>
          <a:xfrm>
            <a:off x="275000" y="4429863"/>
            <a:ext cx="62481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chemeClr val="lt1"/>
                </a:solidFill>
                <a:latin typeface="Open Sans"/>
                <a:ea typeface="Open Sans"/>
                <a:cs typeface="Open Sans"/>
                <a:sym typeface="Open Sans"/>
              </a:rPr>
              <a:t>Step by step instructions are on the next slide. </a:t>
            </a:r>
            <a:r>
              <a:rPr b="1" lang="en" sz="1300">
                <a:solidFill>
                  <a:schemeClr val="lt1"/>
                </a:solidFill>
                <a:latin typeface="Open Sans"/>
                <a:ea typeface="Open Sans"/>
                <a:cs typeface="Open Sans"/>
                <a:sym typeface="Open Sans"/>
              </a:rPr>
              <a:t> You can also click this </a:t>
            </a:r>
            <a:r>
              <a:rPr b="1" lang="en" sz="1300" u="sng">
                <a:solidFill>
                  <a:schemeClr val="lt1"/>
                </a:solidFill>
                <a:latin typeface="Open Sans"/>
                <a:ea typeface="Open Sans"/>
                <a:cs typeface="Open Sans"/>
                <a:sym typeface="Open Sans"/>
                <a:hlinkClick r:id="rId5">
                  <a:extLst>
                    <a:ext uri="{A12FA001-AC4F-418D-AE19-62706E023703}">
                      <ahyp:hlinkClr val="tx"/>
                    </a:ext>
                  </a:extLst>
                </a:hlinkClick>
              </a:rPr>
              <a:t>link</a:t>
            </a:r>
            <a:r>
              <a:rPr b="1" lang="en" sz="1300">
                <a:solidFill>
                  <a:schemeClr val="lt1"/>
                </a:solidFill>
                <a:latin typeface="Open Sans"/>
                <a:ea typeface="Open Sans"/>
                <a:cs typeface="Open Sans"/>
                <a:sym typeface="Open Sans"/>
              </a:rPr>
              <a:t> to see more from Zoom. </a:t>
            </a:r>
            <a:endParaRPr b="1" sz="1300">
              <a:solidFill>
                <a:schemeClr val="lt1"/>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6"/>
          <p:cNvSpPr txBox="1"/>
          <p:nvPr/>
        </p:nvSpPr>
        <p:spPr>
          <a:xfrm>
            <a:off x="4831700" y="1466800"/>
            <a:ext cx="3969000" cy="1305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br>
              <a:rPr b="1" lang="en" sz="1300">
                <a:solidFill>
                  <a:srgbClr val="0C4060"/>
                </a:solidFill>
                <a:latin typeface="Lato"/>
                <a:ea typeface="Lato"/>
                <a:cs typeface="Lato"/>
                <a:sym typeface="Lato"/>
              </a:rPr>
            </a:br>
            <a:endParaRPr b="1" sz="1300">
              <a:solidFill>
                <a:srgbClr val="0C4060"/>
              </a:solidFill>
              <a:latin typeface="Lato"/>
              <a:ea typeface="Lato"/>
              <a:cs typeface="Lato"/>
              <a:sym typeface="Lato"/>
            </a:endParaRPr>
          </a:p>
          <a:p>
            <a:pPr indent="0" lvl="0" marL="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194" name="Google Shape;194;p36"/>
          <p:cNvSpPr txBox="1"/>
          <p:nvPr>
            <p:ph type="ctrTitle"/>
          </p:nvPr>
        </p:nvSpPr>
        <p:spPr>
          <a:xfrm>
            <a:off x="423650" y="333925"/>
            <a:ext cx="7449900" cy="5286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b="0" i="1" lang="en" sz="2100">
                <a:solidFill>
                  <a:schemeClr val="lt1"/>
                </a:solidFill>
                <a:latin typeface="Open Sans ExtraBold"/>
                <a:ea typeface="Open Sans ExtraBold"/>
                <a:cs typeface="Open Sans ExtraBold"/>
                <a:sym typeface="Open Sans ExtraBold"/>
              </a:rPr>
              <a:t>Copy info from Zoom </a:t>
            </a:r>
            <a:r>
              <a:rPr b="0" i="1" lang="en" sz="2100">
                <a:solidFill>
                  <a:schemeClr val="lt1"/>
                </a:solidFill>
                <a:latin typeface="Open Sans ExtraBold"/>
                <a:ea typeface="Open Sans ExtraBold"/>
                <a:cs typeface="Open Sans ExtraBold"/>
                <a:sym typeface="Open Sans ExtraBold"/>
              </a:rPr>
              <a:t>Registration</a:t>
            </a:r>
            <a:r>
              <a:rPr b="0" i="1" lang="en" sz="2100">
                <a:solidFill>
                  <a:schemeClr val="lt1"/>
                </a:solidFill>
                <a:latin typeface="Open Sans ExtraBold"/>
                <a:ea typeface="Open Sans ExtraBold"/>
                <a:cs typeface="Open Sans ExtraBold"/>
                <a:sym typeface="Open Sans ExtraBold"/>
              </a:rPr>
              <a:t> to Sign In Sheet</a:t>
            </a:r>
            <a:endParaRPr b="0" i="1" sz="2100">
              <a:solidFill>
                <a:schemeClr val="lt1"/>
              </a:solidFill>
              <a:latin typeface="Open Sans ExtraBold"/>
              <a:ea typeface="Open Sans ExtraBold"/>
              <a:cs typeface="Open Sans ExtraBold"/>
              <a:sym typeface="Open Sans ExtraBold"/>
            </a:endParaRPr>
          </a:p>
        </p:txBody>
      </p:sp>
      <p:sp>
        <p:nvSpPr>
          <p:cNvPr id="195" name="Google Shape;195;p36"/>
          <p:cNvSpPr txBox="1"/>
          <p:nvPr/>
        </p:nvSpPr>
        <p:spPr>
          <a:xfrm>
            <a:off x="494275" y="910075"/>
            <a:ext cx="8237700" cy="8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chemeClr val="lt1"/>
                </a:solidFill>
                <a:latin typeface="Open Sans"/>
                <a:ea typeface="Open Sans"/>
                <a:cs typeface="Open Sans"/>
                <a:sym typeface="Open Sans"/>
              </a:rPr>
              <a:t>Open the new file in excel and </a:t>
            </a:r>
            <a:r>
              <a:rPr b="1" lang="en" sz="1300">
                <a:solidFill>
                  <a:schemeClr val="lt1"/>
                </a:solidFill>
                <a:latin typeface="Open Sans"/>
                <a:ea typeface="Open Sans"/>
                <a:cs typeface="Open Sans"/>
                <a:sym typeface="Open Sans"/>
              </a:rPr>
              <a:t>highlight</a:t>
            </a:r>
            <a:r>
              <a:rPr b="1" lang="en" sz="1300">
                <a:solidFill>
                  <a:schemeClr val="lt1"/>
                </a:solidFill>
                <a:latin typeface="Open Sans"/>
                <a:ea typeface="Open Sans"/>
                <a:cs typeface="Open Sans"/>
                <a:sym typeface="Open Sans"/>
              </a:rPr>
              <a:t> the rows starting with the second row and copy the information.</a:t>
            </a:r>
            <a:endParaRPr b="1" sz="13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300">
                <a:solidFill>
                  <a:schemeClr val="lt1"/>
                </a:solidFill>
                <a:latin typeface="Open Sans"/>
                <a:ea typeface="Open Sans"/>
                <a:cs typeface="Open Sans"/>
                <a:sym typeface="Open Sans"/>
              </a:rPr>
              <a:t>PC: Ctrl-C      Mac: Command-C. </a:t>
            </a:r>
            <a:endParaRPr b="1" sz="1300">
              <a:solidFill>
                <a:schemeClr val="lt1"/>
              </a:solidFill>
              <a:latin typeface="Open Sans"/>
              <a:ea typeface="Open Sans"/>
              <a:cs typeface="Open Sans"/>
              <a:sym typeface="Open Sans"/>
            </a:endParaRPr>
          </a:p>
        </p:txBody>
      </p:sp>
      <p:pic>
        <p:nvPicPr>
          <p:cNvPr id="196" name="Google Shape;196;p36"/>
          <p:cNvPicPr preferRelativeResize="0"/>
          <p:nvPr/>
        </p:nvPicPr>
        <p:blipFill rotWithShape="1">
          <a:blip r:embed="rId3">
            <a:alphaModFix/>
          </a:blip>
          <a:srcRect b="45758" l="0" r="28652" t="0"/>
          <a:stretch/>
        </p:blipFill>
        <p:spPr>
          <a:xfrm>
            <a:off x="1270350" y="1802713"/>
            <a:ext cx="6328074" cy="30068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7"/>
          <p:cNvSpPr txBox="1"/>
          <p:nvPr/>
        </p:nvSpPr>
        <p:spPr>
          <a:xfrm>
            <a:off x="4831700" y="1466800"/>
            <a:ext cx="3969000" cy="1305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br>
              <a:rPr b="1" lang="en" sz="1300">
                <a:solidFill>
                  <a:srgbClr val="0C4060"/>
                </a:solidFill>
                <a:latin typeface="Lato"/>
                <a:ea typeface="Lato"/>
                <a:cs typeface="Lato"/>
                <a:sym typeface="Lato"/>
              </a:rPr>
            </a:br>
            <a:endParaRPr b="1" sz="1300">
              <a:solidFill>
                <a:srgbClr val="0C4060"/>
              </a:solidFill>
              <a:latin typeface="Lato"/>
              <a:ea typeface="Lato"/>
              <a:cs typeface="Lato"/>
              <a:sym typeface="Lato"/>
            </a:endParaRPr>
          </a:p>
          <a:p>
            <a:pPr indent="0" lvl="0" marL="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202" name="Google Shape;202;p37"/>
          <p:cNvSpPr txBox="1"/>
          <p:nvPr>
            <p:ph type="ctrTitle"/>
          </p:nvPr>
        </p:nvSpPr>
        <p:spPr>
          <a:xfrm>
            <a:off x="1270350" y="533475"/>
            <a:ext cx="6603300" cy="5286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100">
                <a:solidFill>
                  <a:schemeClr val="lt1"/>
                </a:solidFill>
              </a:rPr>
              <a:t>Copy info from Zoom Registration to Sign In Sheet</a:t>
            </a:r>
            <a:endParaRPr i="1" sz="2100">
              <a:solidFill>
                <a:schemeClr val="lt1"/>
              </a:solidFill>
            </a:endParaRPr>
          </a:p>
        </p:txBody>
      </p:sp>
      <p:sp>
        <p:nvSpPr>
          <p:cNvPr id="203" name="Google Shape;203;p37"/>
          <p:cNvSpPr txBox="1"/>
          <p:nvPr/>
        </p:nvSpPr>
        <p:spPr>
          <a:xfrm>
            <a:off x="1341400" y="1109625"/>
            <a:ext cx="63477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chemeClr val="lt1"/>
                </a:solidFill>
                <a:latin typeface="Open Sans"/>
                <a:ea typeface="Open Sans"/>
                <a:cs typeface="Open Sans"/>
                <a:sym typeface="Open Sans"/>
              </a:rPr>
              <a:t>Then open your sign in sheet and paste </a:t>
            </a:r>
            <a:r>
              <a:rPr b="1" lang="en" sz="1300">
                <a:solidFill>
                  <a:schemeClr val="lt1"/>
                </a:solidFill>
                <a:latin typeface="Open Sans"/>
                <a:ea typeface="Open Sans"/>
                <a:cs typeface="Open Sans"/>
                <a:sym typeface="Open Sans"/>
              </a:rPr>
              <a:t>the information. </a:t>
            </a:r>
            <a:endParaRPr b="1" sz="13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300">
                <a:solidFill>
                  <a:schemeClr val="lt1"/>
                </a:solidFill>
                <a:latin typeface="Open Sans"/>
                <a:ea typeface="Open Sans"/>
                <a:cs typeface="Open Sans"/>
                <a:sym typeface="Open Sans"/>
              </a:rPr>
              <a:t>PC: Ctrl-V   Mac: Command-V. </a:t>
            </a:r>
            <a:endParaRPr b="1" sz="1300">
              <a:solidFill>
                <a:schemeClr val="lt1"/>
              </a:solidFill>
              <a:latin typeface="Open Sans"/>
              <a:ea typeface="Open Sans"/>
              <a:cs typeface="Open Sans"/>
              <a:sym typeface="Open Sans"/>
            </a:endParaRPr>
          </a:p>
        </p:txBody>
      </p:sp>
      <p:pic>
        <p:nvPicPr>
          <p:cNvPr id="204" name="Google Shape;204;p37"/>
          <p:cNvPicPr preferRelativeResize="0"/>
          <p:nvPr/>
        </p:nvPicPr>
        <p:blipFill rotWithShape="1">
          <a:blip r:embed="rId3">
            <a:alphaModFix/>
          </a:blip>
          <a:srcRect b="32252" l="0" r="12357" t="14323"/>
          <a:stretch/>
        </p:blipFill>
        <p:spPr>
          <a:xfrm>
            <a:off x="1341388" y="1947575"/>
            <a:ext cx="6409124" cy="2441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8" name="Shape 208"/>
        <p:cNvGrpSpPr/>
        <p:nvPr/>
      </p:nvGrpSpPr>
      <p:grpSpPr>
        <a:xfrm>
          <a:off x="0" y="0"/>
          <a:ext cx="0" cy="0"/>
          <a:chOff x="0" y="0"/>
          <a:chExt cx="0" cy="0"/>
        </a:xfrm>
      </p:grpSpPr>
      <p:sp>
        <p:nvSpPr>
          <p:cNvPr id="209" name="Google Shape;209;p38"/>
          <p:cNvSpPr txBox="1"/>
          <p:nvPr/>
        </p:nvSpPr>
        <p:spPr>
          <a:xfrm>
            <a:off x="4831700" y="1466800"/>
            <a:ext cx="3969000" cy="1305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br>
              <a:rPr b="1" lang="en" sz="1300">
                <a:solidFill>
                  <a:srgbClr val="0C4060"/>
                </a:solidFill>
                <a:latin typeface="Lato"/>
                <a:ea typeface="Lato"/>
                <a:cs typeface="Lato"/>
                <a:sym typeface="Lato"/>
              </a:rPr>
            </a:br>
            <a:endParaRPr b="1" sz="1300">
              <a:solidFill>
                <a:srgbClr val="0C4060"/>
              </a:solidFill>
              <a:latin typeface="Lato"/>
              <a:ea typeface="Lato"/>
              <a:cs typeface="Lato"/>
              <a:sym typeface="Lato"/>
            </a:endParaRPr>
          </a:p>
          <a:p>
            <a:pPr indent="0" lvl="0" marL="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210" name="Google Shape;210;p38"/>
          <p:cNvSpPr txBox="1"/>
          <p:nvPr>
            <p:ph type="ctrTitle"/>
          </p:nvPr>
        </p:nvSpPr>
        <p:spPr>
          <a:xfrm>
            <a:off x="835200" y="768238"/>
            <a:ext cx="74736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b="0" lang="en" sz="3000">
                <a:solidFill>
                  <a:schemeClr val="lt1"/>
                </a:solidFill>
                <a:latin typeface="Open Sans ExtraBold"/>
                <a:ea typeface="Open Sans ExtraBold"/>
                <a:cs typeface="Open Sans ExtraBold"/>
                <a:sym typeface="Open Sans ExtraBold"/>
              </a:rPr>
              <a:t>Step by Step: Downloading your Zoom pre-registration list</a:t>
            </a:r>
            <a:endParaRPr b="0" i="1" sz="3000">
              <a:solidFill>
                <a:schemeClr val="lt1"/>
              </a:solidFill>
              <a:latin typeface="Open Sans ExtraBold"/>
              <a:ea typeface="Open Sans ExtraBold"/>
              <a:cs typeface="Open Sans ExtraBold"/>
              <a:sym typeface="Open Sans ExtraBold"/>
            </a:endParaRPr>
          </a:p>
        </p:txBody>
      </p:sp>
      <p:sp>
        <p:nvSpPr>
          <p:cNvPr id="211" name="Google Shape;211;p38"/>
          <p:cNvSpPr txBox="1"/>
          <p:nvPr/>
        </p:nvSpPr>
        <p:spPr>
          <a:xfrm>
            <a:off x="835200" y="1678563"/>
            <a:ext cx="7332900" cy="24135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chemeClr val="lt1"/>
              </a:buClr>
              <a:buSzPts val="1600"/>
              <a:buFont typeface="Open Sans"/>
              <a:buAutoNum type="arabicPeriod"/>
            </a:pPr>
            <a:r>
              <a:rPr b="1" lang="en" sz="1600">
                <a:solidFill>
                  <a:schemeClr val="lt1"/>
                </a:solidFill>
                <a:latin typeface="Open Sans"/>
                <a:ea typeface="Open Sans"/>
                <a:cs typeface="Open Sans"/>
                <a:sym typeface="Open Sans"/>
              </a:rPr>
              <a:t>Go to Zoom.us and login</a:t>
            </a:r>
            <a:endParaRPr b="1"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AutoNum type="arabicPeriod"/>
            </a:pPr>
            <a:r>
              <a:rPr b="1" lang="en" sz="1600">
                <a:solidFill>
                  <a:schemeClr val="lt1"/>
                </a:solidFill>
                <a:latin typeface="Open Sans"/>
                <a:ea typeface="Open Sans"/>
                <a:cs typeface="Open Sans"/>
                <a:sym typeface="Open Sans"/>
              </a:rPr>
              <a:t>Click on 'reports' on the left</a:t>
            </a:r>
            <a:endParaRPr b="1"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AutoNum type="arabicPeriod"/>
            </a:pPr>
            <a:r>
              <a:rPr b="1" lang="en" sz="1600">
                <a:solidFill>
                  <a:schemeClr val="lt1"/>
                </a:solidFill>
                <a:latin typeface="Open Sans"/>
                <a:ea typeface="Open Sans"/>
                <a:cs typeface="Open Sans"/>
                <a:sym typeface="Open Sans"/>
              </a:rPr>
              <a:t>Click on usage reports --&gt; meetings</a:t>
            </a:r>
            <a:endParaRPr b="1"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AutoNum type="arabicPeriod"/>
            </a:pPr>
            <a:r>
              <a:rPr b="1" lang="en" sz="1600">
                <a:solidFill>
                  <a:schemeClr val="lt1"/>
                </a:solidFill>
                <a:latin typeface="Open Sans"/>
                <a:ea typeface="Open Sans"/>
                <a:cs typeface="Open Sans"/>
                <a:sym typeface="Open Sans"/>
              </a:rPr>
              <a:t>Make sure you have 'registration report' checked off, and the caucus is in between the dates it is searching for</a:t>
            </a:r>
            <a:endParaRPr b="1"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AutoNum type="arabicPeriod"/>
            </a:pPr>
            <a:r>
              <a:rPr b="1" lang="en" sz="1600">
                <a:solidFill>
                  <a:schemeClr val="lt1"/>
                </a:solidFill>
                <a:latin typeface="Open Sans"/>
                <a:ea typeface="Open Sans"/>
                <a:cs typeface="Open Sans"/>
                <a:sym typeface="Open Sans"/>
              </a:rPr>
              <a:t>Click 'generate --&gt; all </a:t>
            </a:r>
            <a:r>
              <a:rPr b="1" lang="en" sz="1600">
                <a:solidFill>
                  <a:schemeClr val="lt1"/>
                </a:solidFill>
                <a:latin typeface="Open Sans"/>
                <a:ea typeface="Open Sans"/>
                <a:cs typeface="Open Sans"/>
                <a:sym typeface="Open Sans"/>
              </a:rPr>
              <a:t>registrants</a:t>
            </a:r>
            <a:r>
              <a:rPr b="1" lang="en" sz="1600">
                <a:solidFill>
                  <a:schemeClr val="lt1"/>
                </a:solidFill>
                <a:latin typeface="Open Sans"/>
                <a:ea typeface="Open Sans"/>
                <a:cs typeface="Open Sans"/>
                <a:sym typeface="Open Sans"/>
              </a:rPr>
              <a:t>' on the right hand side</a:t>
            </a:r>
            <a:endParaRPr b="1"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AutoNum type="arabicPeriod"/>
            </a:pPr>
            <a:r>
              <a:rPr b="1" lang="en" sz="1600">
                <a:solidFill>
                  <a:schemeClr val="lt1"/>
                </a:solidFill>
                <a:latin typeface="Open Sans"/>
                <a:ea typeface="Open Sans"/>
                <a:cs typeface="Open Sans"/>
                <a:sym typeface="Open Sans"/>
              </a:rPr>
              <a:t>Click 'download' on the one you're looking for and that downloads the CSV</a:t>
            </a:r>
            <a:endParaRPr b="1" sz="1600">
              <a:solidFill>
                <a:schemeClr val="lt1"/>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 name="Shape 215"/>
        <p:cNvGrpSpPr/>
        <p:nvPr/>
      </p:nvGrpSpPr>
      <p:grpSpPr>
        <a:xfrm>
          <a:off x="0" y="0"/>
          <a:ext cx="0" cy="0"/>
          <a:chOff x="0" y="0"/>
          <a:chExt cx="0" cy="0"/>
        </a:xfrm>
      </p:grpSpPr>
      <p:sp>
        <p:nvSpPr>
          <p:cNvPr id="216" name="Google Shape;216;p39"/>
          <p:cNvSpPr txBox="1"/>
          <p:nvPr/>
        </p:nvSpPr>
        <p:spPr>
          <a:xfrm>
            <a:off x="4831700" y="1466800"/>
            <a:ext cx="3969000" cy="1305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br>
              <a:rPr b="1" lang="en" sz="1300">
                <a:solidFill>
                  <a:srgbClr val="0C4060"/>
                </a:solidFill>
                <a:latin typeface="Lato"/>
                <a:ea typeface="Lato"/>
                <a:cs typeface="Lato"/>
                <a:sym typeface="Lato"/>
              </a:rPr>
            </a:br>
            <a:endParaRPr b="1" sz="1300">
              <a:solidFill>
                <a:srgbClr val="0C4060"/>
              </a:solidFill>
              <a:latin typeface="Lato"/>
              <a:ea typeface="Lato"/>
              <a:cs typeface="Lato"/>
              <a:sym typeface="Lato"/>
            </a:endParaRPr>
          </a:p>
          <a:p>
            <a:pPr indent="0" lvl="0" marL="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217" name="Google Shape;217;p39"/>
          <p:cNvSpPr txBox="1"/>
          <p:nvPr>
            <p:ph type="ctrTitle"/>
          </p:nvPr>
        </p:nvSpPr>
        <p:spPr>
          <a:xfrm>
            <a:off x="835200" y="768238"/>
            <a:ext cx="74736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b="0" i="1" lang="en" sz="3000">
                <a:solidFill>
                  <a:schemeClr val="lt1"/>
                </a:solidFill>
                <a:latin typeface="Open Sans ExtraBold"/>
                <a:ea typeface="Open Sans ExtraBold"/>
                <a:cs typeface="Open Sans ExtraBold"/>
                <a:sym typeface="Open Sans ExtraBold"/>
              </a:rPr>
              <a:t>Check Voter Registration</a:t>
            </a:r>
            <a:endParaRPr b="0" i="1" sz="3000">
              <a:solidFill>
                <a:schemeClr val="lt1"/>
              </a:solidFill>
              <a:latin typeface="Open Sans ExtraBold"/>
              <a:ea typeface="Open Sans ExtraBold"/>
              <a:cs typeface="Open Sans ExtraBold"/>
              <a:sym typeface="Open Sans ExtraBold"/>
            </a:endParaRPr>
          </a:p>
        </p:txBody>
      </p:sp>
      <p:sp>
        <p:nvSpPr>
          <p:cNvPr id="218" name="Google Shape;218;p39"/>
          <p:cNvSpPr txBox="1"/>
          <p:nvPr/>
        </p:nvSpPr>
        <p:spPr>
          <a:xfrm>
            <a:off x="835200" y="1678563"/>
            <a:ext cx="7332900" cy="269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chemeClr val="lt1"/>
                </a:solidFill>
                <a:latin typeface="Open Sans"/>
                <a:ea typeface="Open Sans"/>
                <a:cs typeface="Open Sans"/>
                <a:sym typeface="Open Sans"/>
              </a:rPr>
              <a:t>You or another volunteer should check the v</a:t>
            </a:r>
            <a:r>
              <a:rPr b="1" lang="en" sz="1600">
                <a:solidFill>
                  <a:schemeClr val="lt1"/>
                </a:solidFill>
                <a:latin typeface="Open Sans"/>
                <a:ea typeface="Open Sans"/>
                <a:cs typeface="Open Sans"/>
                <a:sym typeface="Open Sans"/>
              </a:rPr>
              <a:t>oter registration of everyone who registered for the Zoom meeting. Verify Democratic registration or pre-</a:t>
            </a:r>
            <a:r>
              <a:rPr b="1" lang="en" sz="1600">
                <a:solidFill>
                  <a:schemeClr val="lt1"/>
                </a:solidFill>
                <a:latin typeface="Open Sans"/>
                <a:ea typeface="Open Sans"/>
                <a:cs typeface="Open Sans"/>
                <a:sym typeface="Open Sans"/>
              </a:rPr>
              <a:t>registration</a:t>
            </a:r>
            <a:r>
              <a:rPr b="1" lang="en" sz="1600">
                <a:solidFill>
                  <a:schemeClr val="lt1"/>
                </a:solidFill>
                <a:latin typeface="Open Sans"/>
                <a:ea typeface="Open Sans"/>
                <a:cs typeface="Open Sans"/>
                <a:sym typeface="Open Sans"/>
              </a:rPr>
              <a:t>:</a:t>
            </a:r>
            <a:endParaRPr b="1"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List of registered voters from Local Election Official</a:t>
            </a:r>
            <a:endParaRPr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Votebuilder </a:t>
            </a:r>
            <a:endParaRPr sz="16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6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600">
                <a:solidFill>
                  <a:schemeClr val="lt1"/>
                </a:solidFill>
                <a:latin typeface="Open Sans"/>
                <a:ea typeface="Open Sans"/>
                <a:cs typeface="Open Sans"/>
                <a:sym typeface="Open Sans"/>
              </a:rPr>
              <a:t>REMIND potential caucus goers to REGISTER for the Zoom meeting well in advance so you can look up their registration status before the caucus begins.</a:t>
            </a:r>
            <a:endParaRPr b="1" sz="1600">
              <a:solidFill>
                <a:schemeClr val="lt1"/>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 name="Shape 222"/>
        <p:cNvGrpSpPr/>
        <p:nvPr/>
      </p:nvGrpSpPr>
      <p:grpSpPr>
        <a:xfrm>
          <a:off x="0" y="0"/>
          <a:ext cx="0" cy="0"/>
          <a:chOff x="0" y="0"/>
          <a:chExt cx="0" cy="0"/>
        </a:xfrm>
      </p:grpSpPr>
      <p:pic>
        <p:nvPicPr>
          <p:cNvPr id="223" name="Google Shape;223;p40"/>
          <p:cNvPicPr preferRelativeResize="0"/>
          <p:nvPr/>
        </p:nvPicPr>
        <p:blipFill rotWithShape="1">
          <a:blip r:embed="rId3">
            <a:alphaModFix/>
          </a:blip>
          <a:srcRect b="0" l="37229" r="37229" t="0"/>
          <a:stretch/>
        </p:blipFill>
        <p:spPr>
          <a:xfrm>
            <a:off x="0" y="0"/>
            <a:ext cx="2335526" cy="5143500"/>
          </a:xfrm>
          <a:prstGeom prst="rect">
            <a:avLst/>
          </a:prstGeom>
          <a:noFill/>
          <a:ln>
            <a:noFill/>
          </a:ln>
          <a:effectLst>
            <a:outerShdw blurRad="485775" rotWithShape="0" algn="bl">
              <a:srgbClr val="000000">
                <a:alpha val="26000"/>
              </a:srgbClr>
            </a:outerShdw>
          </a:effectLst>
        </p:spPr>
      </p:pic>
      <p:sp>
        <p:nvSpPr>
          <p:cNvPr id="224" name="Google Shape;224;p40"/>
          <p:cNvSpPr txBox="1"/>
          <p:nvPr>
            <p:ph type="ctrTitle"/>
          </p:nvPr>
        </p:nvSpPr>
        <p:spPr>
          <a:xfrm>
            <a:off x="2453575" y="0"/>
            <a:ext cx="66033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700">
                <a:solidFill>
                  <a:srgbClr val="0C4060"/>
                </a:solidFill>
              </a:rPr>
              <a:t>Checklist: Caucus Day</a:t>
            </a:r>
            <a:endParaRPr i="1" sz="2700">
              <a:solidFill>
                <a:srgbClr val="0C4060"/>
              </a:solidFill>
            </a:endParaRPr>
          </a:p>
        </p:txBody>
      </p:sp>
      <p:sp>
        <p:nvSpPr>
          <p:cNvPr id="225" name="Google Shape;225;p40"/>
          <p:cNvSpPr txBox="1"/>
          <p:nvPr/>
        </p:nvSpPr>
        <p:spPr>
          <a:xfrm>
            <a:off x="2453575" y="669349"/>
            <a:ext cx="6479100" cy="22257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Co-Host/Hosting for Tech Volunteer and other Vols</a:t>
            </a:r>
            <a:endParaRPr b="1" sz="1300">
              <a:solidFill>
                <a:srgbClr val="0C4060"/>
              </a:solidFill>
              <a:highlight>
                <a:schemeClr val="lt1"/>
              </a:highlight>
              <a:latin typeface="Open Sans"/>
              <a:ea typeface="Open Sans"/>
              <a:cs typeface="Open Sans"/>
              <a:sym typeface="Open Sans"/>
            </a:endParaRPr>
          </a:p>
          <a:p>
            <a:pPr indent="-311150" lvl="0" marL="4572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Zoom Settings: </a:t>
            </a:r>
            <a:endParaRPr b="1" sz="1300">
              <a:solidFill>
                <a:srgbClr val="0C4060"/>
              </a:solidFill>
              <a:highlight>
                <a:schemeClr val="lt1"/>
              </a:highlight>
              <a:latin typeface="Open Sans"/>
              <a:ea typeface="Open Sans"/>
              <a:cs typeface="Open Sans"/>
              <a:sym typeface="Open Sans"/>
            </a:endParaRPr>
          </a:p>
          <a:p>
            <a:pPr indent="-311150" lvl="1" marL="9144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“Chat”, “Unmute Themselves”, and “Start Video” functions are CHECKED, </a:t>
            </a:r>
            <a:endParaRPr b="1" sz="1300">
              <a:solidFill>
                <a:srgbClr val="0C4060"/>
              </a:solidFill>
              <a:highlight>
                <a:schemeClr val="lt1"/>
              </a:highlight>
              <a:latin typeface="Open Sans"/>
              <a:ea typeface="Open Sans"/>
              <a:cs typeface="Open Sans"/>
              <a:sym typeface="Open Sans"/>
            </a:endParaRPr>
          </a:p>
          <a:p>
            <a:pPr indent="-311150" lvl="1" marL="9144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“Rename Themselves” and “Share Screen” functions are UNCHECKED.</a:t>
            </a:r>
            <a:br>
              <a:rPr b="1" lang="en" sz="1300">
                <a:solidFill>
                  <a:srgbClr val="0C4060"/>
                </a:solidFill>
                <a:highlight>
                  <a:schemeClr val="lt1"/>
                </a:highlight>
                <a:latin typeface="Open Sans"/>
                <a:ea typeface="Open Sans"/>
                <a:cs typeface="Open Sans"/>
                <a:sym typeface="Open Sans"/>
              </a:rPr>
            </a:br>
            <a:endParaRPr b="1" sz="1300">
              <a:solidFill>
                <a:srgbClr val="0C4060"/>
              </a:solidFill>
              <a:highlight>
                <a:schemeClr val="lt1"/>
              </a:highlight>
              <a:latin typeface="Open Sans"/>
              <a:ea typeface="Open Sans"/>
              <a:cs typeface="Open Sans"/>
              <a:sym typeface="Open Sans"/>
            </a:endParaRPr>
          </a:p>
          <a:p>
            <a:pPr indent="-311150" lvl="6" marL="32004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Closed Captions: Enable Live Transcript</a:t>
            </a:r>
            <a:endParaRPr b="1" sz="1300">
              <a:solidFill>
                <a:srgbClr val="0C4060"/>
              </a:solidFill>
              <a:highlight>
                <a:schemeClr val="lt1"/>
              </a:highlight>
              <a:latin typeface="Open Sans"/>
              <a:ea typeface="Open Sans"/>
              <a:cs typeface="Open Sans"/>
              <a:sym typeface="Open Sans"/>
            </a:endParaRPr>
          </a:p>
        </p:txBody>
      </p:sp>
      <p:pic>
        <p:nvPicPr>
          <p:cNvPr id="226" name="Google Shape;226;p40"/>
          <p:cNvPicPr preferRelativeResize="0"/>
          <p:nvPr/>
        </p:nvPicPr>
        <p:blipFill rotWithShape="1">
          <a:blip r:embed="rId4">
            <a:alphaModFix/>
          </a:blip>
          <a:srcRect b="17608" l="53355" r="20834" t="40368"/>
          <a:stretch/>
        </p:blipFill>
        <p:spPr>
          <a:xfrm>
            <a:off x="6584500" y="2895050"/>
            <a:ext cx="2124073" cy="2161450"/>
          </a:xfrm>
          <a:prstGeom prst="rect">
            <a:avLst/>
          </a:prstGeom>
          <a:noFill/>
          <a:ln cap="flat" cmpd="sng" w="19050">
            <a:solidFill>
              <a:schemeClr val="dk2"/>
            </a:solidFill>
            <a:prstDash val="solid"/>
            <a:round/>
            <a:headEnd len="sm" w="sm" type="none"/>
            <a:tailEnd len="sm" w="sm" type="none"/>
          </a:ln>
        </p:spPr>
      </p:pic>
      <p:pic>
        <p:nvPicPr>
          <p:cNvPr id="227" name="Google Shape;227;p40"/>
          <p:cNvPicPr preferRelativeResize="0"/>
          <p:nvPr/>
        </p:nvPicPr>
        <p:blipFill rotWithShape="1">
          <a:blip r:embed="rId5">
            <a:alphaModFix/>
          </a:blip>
          <a:srcRect b="17105" l="17204" r="63591" t="51449"/>
          <a:stretch/>
        </p:blipFill>
        <p:spPr>
          <a:xfrm>
            <a:off x="2772425" y="2536050"/>
            <a:ext cx="2018652" cy="20658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1" name="Shape 231"/>
        <p:cNvGrpSpPr/>
        <p:nvPr/>
      </p:nvGrpSpPr>
      <p:grpSpPr>
        <a:xfrm>
          <a:off x="0" y="0"/>
          <a:ext cx="0" cy="0"/>
          <a:chOff x="0" y="0"/>
          <a:chExt cx="0" cy="0"/>
        </a:xfrm>
      </p:grpSpPr>
      <p:pic>
        <p:nvPicPr>
          <p:cNvPr id="232" name="Google Shape;232;p41"/>
          <p:cNvPicPr preferRelativeResize="0"/>
          <p:nvPr/>
        </p:nvPicPr>
        <p:blipFill rotWithShape="1">
          <a:blip r:embed="rId3">
            <a:alphaModFix/>
          </a:blip>
          <a:srcRect b="0" l="37229" r="37229" t="0"/>
          <a:stretch/>
        </p:blipFill>
        <p:spPr>
          <a:xfrm>
            <a:off x="0" y="0"/>
            <a:ext cx="2335526" cy="5143500"/>
          </a:xfrm>
          <a:prstGeom prst="rect">
            <a:avLst/>
          </a:prstGeom>
          <a:noFill/>
          <a:ln>
            <a:noFill/>
          </a:ln>
          <a:effectLst>
            <a:outerShdw blurRad="485775" rotWithShape="0" algn="bl">
              <a:srgbClr val="000000">
                <a:alpha val="26000"/>
              </a:srgbClr>
            </a:outerShdw>
          </a:effectLst>
        </p:spPr>
      </p:pic>
      <p:sp>
        <p:nvSpPr>
          <p:cNvPr id="233" name="Google Shape;233;p41"/>
          <p:cNvSpPr txBox="1"/>
          <p:nvPr>
            <p:ph type="ctrTitle"/>
          </p:nvPr>
        </p:nvSpPr>
        <p:spPr>
          <a:xfrm>
            <a:off x="2453575" y="0"/>
            <a:ext cx="66033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700">
                <a:solidFill>
                  <a:srgbClr val="0C4060"/>
                </a:solidFill>
              </a:rPr>
              <a:t>Checklist: Caucus Day</a:t>
            </a:r>
            <a:endParaRPr i="1" sz="2700">
              <a:solidFill>
                <a:srgbClr val="0C4060"/>
              </a:solidFill>
            </a:endParaRPr>
          </a:p>
        </p:txBody>
      </p:sp>
      <p:sp>
        <p:nvSpPr>
          <p:cNvPr id="234" name="Google Shape;234;p41"/>
          <p:cNvSpPr txBox="1"/>
          <p:nvPr/>
        </p:nvSpPr>
        <p:spPr>
          <a:xfrm>
            <a:off x="2552700" y="709500"/>
            <a:ext cx="6400800" cy="429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rgbClr val="0C4060"/>
                </a:solidFill>
                <a:highlight>
                  <a:schemeClr val="lt1"/>
                </a:highlight>
                <a:latin typeface="Open Sans"/>
                <a:ea typeface="Open Sans"/>
                <a:cs typeface="Open Sans"/>
                <a:sym typeface="Open Sans"/>
              </a:rPr>
              <a:t>So participants only chat their votes to the teller, set chat to “hosts and co-hosts”</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rPr b="1" lang="en" sz="1300">
                <a:solidFill>
                  <a:srgbClr val="0C4060"/>
                </a:solidFill>
                <a:highlight>
                  <a:schemeClr val="lt1"/>
                </a:highlight>
                <a:latin typeface="Open Sans"/>
                <a:ea typeface="Open Sans"/>
                <a:cs typeface="Open Sans"/>
                <a:sym typeface="Open Sans"/>
              </a:rPr>
              <a:t>You’ll open the chat, click on the 3 little dots on the right, and select “Hosts and co-hosts”</a:t>
            </a:r>
            <a:endParaRPr b="1" sz="1300">
              <a:solidFill>
                <a:srgbClr val="0C4060"/>
              </a:solidFill>
              <a:highlight>
                <a:schemeClr val="lt1"/>
              </a:highlight>
              <a:latin typeface="Open Sans"/>
              <a:ea typeface="Open Sans"/>
              <a:cs typeface="Open Sans"/>
              <a:sym typeface="Open Sans"/>
            </a:endParaRPr>
          </a:p>
        </p:txBody>
      </p:sp>
      <p:pic>
        <p:nvPicPr>
          <p:cNvPr id="235" name="Google Shape;235;p41"/>
          <p:cNvPicPr preferRelativeResize="0"/>
          <p:nvPr/>
        </p:nvPicPr>
        <p:blipFill>
          <a:blip r:embed="rId4">
            <a:alphaModFix/>
          </a:blip>
          <a:stretch>
            <a:fillRect/>
          </a:stretch>
        </p:blipFill>
        <p:spPr>
          <a:xfrm>
            <a:off x="4373675" y="1254813"/>
            <a:ext cx="2763100" cy="2633875"/>
          </a:xfrm>
          <a:prstGeom prst="rect">
            <a:avLst/>
          </a:prstGeom>
          <a:noFill/>
          <a:ln>
            <a:noFill/>
          </a:ln>
        </p:spPr>
      </p:pic>
      <p:cxnSp>
        <p:nvCxnSpPr>
          <p:cNvPr id="236" name="Google Shape;236;p41"/>
          <p:cNvCxnSpPr/>
          <p:nvPr/>
        </p:nvCxnSpPr>
        <p:spPr>
          <a:xfrm flipH="1" rot="10800000">
            <a:off x="4215825" y="3543500"/>
            <a:ext cx="1746900" cy="29400"/>
          </a:xfrm>
          <a:prstGeom prst="straightConnector1">
            <a:avLst/>
          </a:prstGeom>
          <a:noFill/>
          <a:ln cap="flat" cmpd="sng" w="28575">
            <a:solidFill>
              <a:schemeClr val="lt1"/>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 name="Shape 240"/>
        <p:cNvGrpSpPr/>
        <p:nvPr/>
      </p:nvGrpSpPr>
      <p:grpSpPr>
        <a:xfrm>
          <a:off x="0" y="0"/>
          <a:ext cx="0" cy="0"/>
          <a:chOff x="0" y="0"/>
          <a:chExt cx="0" cy="0"/>
        </a:xfrm>
      </p:grpSpPr>
      <p:pic>
        <p:nvPicPr>
          <p:cNvPr id="241" name="Google Shape;241;p42"/>
          <p:cNvPicPr preferRelativeResize="0"/>
          <p:nvPr/>
        </p:nvPicPr>
        <p:blipFill rotWithShape="1">
          <a:blip r:embed="rId3">
            <a:alphaModFix/>
          </a:blip>
          <a:srcRect b="0" l="37229" r="37229" t="0"/>
          <a:stretch/>
        </p:blipFill>
        <p:spPr>
          <a:xfrm>
            <a:off x="0" y="0"/>
            <a:ext cx="2335526" cy="5143500"/>
          </a:xfrm>
          <a:prstGeom prst="rect">
            <a:avLst/>
          </a:prstGeom>
          <a:noFill/>
          <a:ln>
            <a:noFill/>
          </a:ln>
          <a:effectLst>
            <a:outerShdw blurRad="485775" rotWithShape="0" algn="bl">
              <a:srgbClr val="000000">
                <a:alpha val="26000"/>
              </a:srgbClr>
            </a:outerShdw>
          </a:effectLst>
        </p:spPr>
      </p:pic>
      <p:sp>
        <p:nvSpPr>
          <p:cNvPr id="242" name="Google Shape;242;p42"/>
          <p:cNvSpPr txBox="1"/>
          <p:nvPr/>
        </p:nvSpPr>
        <p:spPr>
          <a:xfrm>
            <a:off x="4831700" y="1466800"/>
            <a:ext cx="3969000" cy="1305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br>
              <a:rPr b="1" lang="en" sz="1300">
                <a:solidFill>
                  <a:srgbClr val="0C4060"/>
                </a:solidFill>
                <a:latin typeface="Lato"/>
                <a:ea typeface="Lato"/>
                <a:cs typeface="Lato"/>
                <a:sym typeface="Lato"/>
              </a:rPr>
            </a:br>
            <a:endParaRPr b="1" sz="1300">
              <a:solidFill>
                <a:srgbClr val="0C4060"/>
              </a:solidFill>
              <a:latin typeface="Lato"/>
              <a:ea typeface="Lato"/>
              <a:cs typeface="Lato"/>
              <a:sym typeface="Lato"/>
            </a:endParaRPr>
          </a:p>
          <a:p>
            <a:pPr indent="0" lvl="0" marL="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243" name="Google Shape;243;p42"/>
          <p:cNvSpPr txBox="1"/>
          <p:nvPr>
            <p:ph type="ctrTitle"/>
          </p:nvPr>
        </p:nvSpPr>
        <p:spPr>
          <a:xfrm>
            <a:off x="2453575" y="0"/>
            <a:ext cx="66033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700">
                <a:solidFill>
                  <a:srgbClr val="0C4060"/>
                </a:solidFill>
              </a:rPr>
              <a:t>Checklist: Caucus Day</a:t>
            </a:r>
            <a:endParaRPr i="1" sz="2700">
              <a:solidFill>
                <a:srgbClr val="0C4060"/>
              </a:solidFill>
            </a:endParaRPr>
          </a:p>
        </p:txBody>
      </p:sp>
      <p:sp>
        <p:nvSpPr>
          <p:cNvPr id="244" name="Google Shape;244;p42"/>
          <p:cNvSpPr txBox="1"/>
          <p:nvPr/>
        </p:nvSpPr>
        <p:spPr>
          <a:xfrm>
            <a:off x="2453575" y="758425"/>
            <a:ext cx="6479100" cy="42969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Co-Host status for Tech Volunteer and other Vols</a:t>
            </a:r>
            <a:endParaRPr b="1" sz="1300">
              <a:solidFill>
                <a:srgbClr val="0C4060"/>
              </a:solidFill>
              <a:highlight>
                <a:schemeClr val="lt1"/>
              </a:highlight>
              <a:latin typeface="Open Sans"/>
              <a:ea typeface="Open Sans"/>
              <a:cs typeface="Open Sans"/>
              <a:sym typeface="Open Sans"/>
            </a:endParaRPr>
          </a:p>
          <a:p>
            <a:pPr indent="-311150" lvl="0" marL="4572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Zoom Settings: </a:t>
            </a:r>
            <a:endParaRPr b="1" sz="1300">
              <a:solidFill>
                <a:srgbClr val="0C4060"/>
              </a:solidFill>
              <a:highlight>
                <a:schemeClr val="lt1"/>
              </a:highlight>
              <a:latin typeface="Open Sans"/>
              <a:ea typeface="Open Sans"/>
              <a:cs typeface="Open Sans"/>
              <a:sym typeface="Open Sans"/>
            </a:endParaRPr>
          </a:p>
          <a:p>
            <a:pPr indent="-311150" lvl="1" marL="9144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Unmute Themselves, and Start Video functions are CHECKED</a:t>
            </a:r>
            <a:endParaRPr b="1" sz="1300">
              <a:solidFill>
                <a:srgbClr val="0C4060"/>
              </a:solidFill>
              <a:highlight>
                <a:schemeClr val="lt1"/>
              </a:highlight>
              <a:latin typeface="Open Sans"/>
              <a:ea typeface="Open Sans"/>
              <a:cs typeface="Open Sans"/>
              <a:sym typeface="Open Sans"/>
            </a:endParaRPr>
          </a:p>
          <a:p>
            <a:pPr indent="-311150" lvl="1" marL="9144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"Chat" “Rename Themselves” and “Share Screen” functions UNCHECKED</a:t>
            </a:r>
            <a:endParaRPr b="1" sz="1300">
              <a:solidFill>
                <a:srgbClr val="0C4060"/>
              </a:solidFill>
              <a:highlight>
                <a:schemeClr val="lt1"/>
              </a:highlight>
              <a:latin typeface="Open Sans"/>
              <a:ea typeface="Open Sans"/>
              <a:cs typeface="Open Sans"/>
              <a:sym typeface="Open Sans"/>
            </a:endParaRPr>
          </a:p>
          <a:p>
            <a:pPr indent="-311150" lvl="0" marL="4572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Closed Captions: Enable Live Transcript</a:t>
            </a:r>
            <a:endParaRPr b="1" sz="1300">
              <a:solidFill>
                <a:srgbClr val="0C4060"/>
              </a:solidFill>
              <a:highlight>
                <a:schemeClr val="lt1"/>
              </a:highlight>
              <a:latin typeface="Open Sans"/>
              <a:ea typeface="Open Sans"/>
              <a:cs typeface="Open Sans"/>
              <a:sym typeface="Open Sans"/>
            </a:endParaRPr>
          </a:p>
          <a:p>
            <a:pPr indent="-311150" lvl="0" marL="4572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When Chair and other volunteers are ready, admit participants individually in order to mark the individual as attending and to check voter registration for participants who didn't register in advance of the meeting.</a:t>
            </a:r>
            <a:r>
              <a:rPr b="1" lang="en" sz="1300">
                <a:solidFill>
                  <a:srgbClr val="0C4060"/>
                </a:solidFill>
                <a:highlight>
                  <a:schemeClr val="lt1"/>
                </a:highlight>
                <a:latin typeface="Open Sans"/>
                <a:ea typeface="Open Sans"/>
                <a:cs typeface="Open Sans"/>
                <a:sym typeface="Open Sans"/>
              </a:rPr>
              <a:t>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p:txBody>
      </p:sp>
      <p:pic>
        <p:nvPicPr>
          <p:cNvPr id="245" name="Google Shape;245;p42"/>
          <p:cNvPicPr preferRelativeResize="0"/>
          <p:nvPr/>
        </p:nvPicPr>
        <p:blipFill rotWithShape="1">
          <a:blip r:embed="rId4">
            <a:alphaModFix/>
          </a:blip>
          <a:srcRect b="41948" l="0" r="4397" t="14531"/>
          <a:stretch/>
        </p:blipFill>
        <p:spPr>
          <a:xfrm>
            <a:off x="2878487" y="3150875"/>
            <a:ext cx="5629276" cy="160154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 name="Shape 249"/>
        <p:cNvGrpSpPr/>
        <p:nvPr/>
      </p:nvGrpSpPr>
      <p:grpSpPr>
        <a:xfrm>
          <a:off x="0" y="0"/>
          <a:ext cx="0" cy="0"/>
          <a:chOff x="0" y="0"/>
          <a:chExt cx="0" cy="0"/>
        </a:xfrm>
      </p:grpSpPr>
      <p:pic>
        <p:nvPicPr>
          <p:cNvPr id="250" name="Google Shape;250;p43"/>
          <p:cNvPicPr preferRelativeResize="0"/>
          <p:nvPr/>
        </p:nvPicPr>
        <p:blipFill rotWithShape="1">
          <a:blip r:embed="rId3">
            <a:alphaModFix/>
          </a:blip>
          <a:srcRect b="0" l="37229" r="37229" t="0"/>
          <a:stretch/>
        </p:blipFill>
        <p:spPr>
          <a:xfrm>
            <a:off x="0" y="0"/>
            <a:ext cx="2335526" cy="5143500"/>
          </a:xfrm>
          <a:prstGeom prst="rect">
            <a:avLst/>
          </a:prstGeom>
          <a:noFill/>
          <a:ln>
            <a:noFill/>
          </a:ln>
          <a:effectLst>
            <a:outerShdw blurRad="485775" rotWithShape="0" algn="bl">
              <a:srgbClr val="000000">
                <a:alpha val="26000"/>
              </a:srgbClr>
            </a:outerShdw>
          </a:effectLst>
        </p:spPr>
      </p:pic>
      <p:sp>
        <p:nvSpPr>
          <p:cNvPr id="251" name="Google Shape;251;p43"/>
          <p:cNvSpPr txBox="1"/>
          <p:nvPr/>
        </p:nvSpPr>
        <p:spPr>
          <a:xfrm>
            <a:off x="4831700" y="1466800"/>
            <a:ext cx="3969000" cy="1305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br>
              <a:rPr b="1" lang="en" sz="1300">
                <a:solidFill>
                  <a:srgbClr val="0C4060"/>
                </a:solidFill>
                <a:latin typeface="Lato"/>
                <a:ea typeface="Lato"/>
                <a:cs typeface="Lato"/>
                <a:sym typeface="Lato"/>
              </a:rPr>
            </a:br>
            <a:endParaRPr b="1" sz="1300">
              <a:solidFill>
                <a:srgbClr val="0C4060"/>
              </a:solidFill>
              <a:latin typeface="Lato"/>
              <a:ea typeface="Lato"/>
              <a:cs typeface="Lato"/>
              <a:sym typeface="Lato"/>
            </a:endParaRPr>
          </a:p>
          <a:p>
            <a:pPr indent="0" lvl="0" marL="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252" name="Google Shape;252;p43"/>
          <p:cNvSpPr txBox="1"/>
          <p:nvPr>
            <p:ph type="ctrTitle"/>
          </p:nvPr>
        </p:nvSpPr>
        <p:spPr>
          <a:xfrm>
            <a:off x="2453575" y="0"/>
            <a:ext cx="66033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700">
                <a:solidFill>
                  <a:srgbClr val="0C4060"/>
                </a:solidFill>
              </a:rPr>
              <a:t>Checklist: Caucus Day</a:t>
            </a:r>
            <a:endParaRPr i="1" sz="2700">
              <a:solidFill>
                <a:srgbClr val="0C4060"/>
              </a:solidFill>
            </a:endParaRPr>
          </a:p>
        </p:txBody>
      </p:sp>
      <p:sp>
        <p:nvSpPr>
          <p:cNvPr id="253" name="Google Shape;253;p43"/>
          <p:cNvSpPr txBox="1"/>
          <p:nvPr/>
        </p:nvSpPr>
        <p:spPr>
          <a:xfrm>
            <a:off x="2453575" y="758425"/>
            <a:ext cx="6479100" cy="42969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Co-Host status for Tech Volunteer and other Vols</a:t>
            </a:r>
            <a:endParaRPr b="1" sz="1300">
              <a:solidFill>
                <a:srgbClr val="0C4060"/>
              </a:solidFill>
              <a:highlight>
                <a:schemeClr val="lt1"/>
              </a:highlight>
              <a:latin typeface="Open Sans"/>
              <a:ea typeface="Open Sans"/>
              <a:cs typeface="Open Sans"/>
              <a:sym typeface="Open Sans"/>
            </a:endParaRPr>
          </a:p>
          <a:p>
            <a:pPr indent="-311150" lvl="0" marL="4572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Zoom Settings: </a:t>
            </a:r>
            <a:endParaRPr b="1" sz="1300">
              <a:solidFill>
                <a:srgbClr val="0C4060"/>
              </a:solidFill>
              <a:highlight>
                <a:schemeClr val="lt1"/>
              </a:highlight>
              <a:latin typeface="Open Sans"/>
              <a:ea typeface="Open Sans"/>
              <a:cs typeface="Open Sans"/>
              <a:sym typeface="Open Sans"/>
            </a:endParaRPr>
          </a:p>
          <a:p>
            <a:pPr indent="-311150" lvl="1" marL="9144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Unmute Themselves, and Start Video functions are CHECKED</a:t>
            </a:r>
            <a:endParaRPr b="1" sz="1300">
              <a:solidFill>
                <a:srgbClr val="0C4060"/>
              </a:solidFill>
              <a:highlight>
                <a:schemeClr val="lt1"/>
              </a:highlight>
              <a:latin typeface="Open Sans"/>
              <a:ea typeface="Open Sans"/>
              <a:cs typeface="Open Sans"/>
              <a:sym typeface="Open Sans"/>
            </a:endParaRPr>
          </a:p>
          <a:p>
            <a:pPr indent="-311150" lvl="1" marL="9144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"Chat" “Rename Themselves” and “Share Screen” functions UNCHECKED</a:t>
            </a:r>
            <a:endParaRPr b="1" sz="1300">
              <a:solidFill>
                <a:srgbClr val="0C4060"/>
              </a:solidFill>
              <a:highlight>
                <a:schemeClr val="lt1"/>
              </a:highlight>
              <a:latin typeface="Open Sans"/>
              <a:ea typeface="Open Sans"/>
              <a:cs typeface="Open Sans"/>
              <a:sym typeface="Open Sans"/>
            </a:endParaRPr>
          </a:p>
          <a:p>
            <a:pPr indent="-311150" lvl="0" marL="4572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Closed Captions: Enable Live Transcript</a:t>
            </a:r>
            <a:endParaRPr b="1" sz="1300">
              <a:solidFill>
                <a:srgbClr val="0C4060"/>
              </a:solidFill>
              <a:highlight>
                <a:schemeClr val="lt1"/>
              </a:highlight>
              <a:latin typeface="Open Sans"/>
              <a:ea typeface="Open Sans"/>
              <a:cs typeface="Open Sans"/>
              <a:sym typeface="Open Sans"/>
            </a:endParaRPr>
          </a:p>
          <a:p>
            <a:pPr indent="-311150" lvl="0" marL="4572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When Chair and other volunteers are ready, admit participants!</a:t>
            </a:r>
            <a:endParaRPr b="1" sz="1300">
              <a:solidFill>
                <a:srgbClr val="0C4060"/>
              </a:solidFill>
              <a:highlight>
                <a:schemeClr val="lt1"/>
              </a:highlight>
              <a:latin typeface="Open Sans"/>
              <a:ea typeface="Open Sans"/>
              <a:cs typeface="Open Sans"/>
              <a:sym typeface="Open Sans"/>
            </a:endParaRPr>
          </a:p>
          <a:p>
            <a:pPr indent="-311150" lvl="0" marL="4572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Smaller caucuses can individually in order to mark the individual as attending and to check voter registration for participants who didn't register in advance of the meeting.</a:t>
            </a:r>
            <a:r>
              <a:rPr b="1" lang="en" sz="1300">
                <a:solidFill>
                  <a:srgbClr val="0C4060"/>
                </a:solidFill>
                <a:highlight>
                  <a:schemeClr val="lt1"/>
                </a:highlight>
                <a:latin typeface="Open Sans"/>
                <a:ea typeface="Open Sans"/>
                <a:cs typeface="Open Sans"/>
                <a:sym typeface="Open Sans"/>
              </a:rPr>
              <a:t>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p:txBody>
      </p:sp>
      <p:pic>
        <p:nvPicPr>
          <p:cNvPr id="254" name="Google Shape;254;p43"/>
          <p:cNvPicPr preferRelativeResize="0"/>
          <p:nvPr/>
        </p:nvPicPr>
        <p:blipFill rotWithShape="1">
          <a:blip r:embed="rId4">
            <a:alphaModFix/>
          </a:blip>
          <a:srcRect b="41948" l="0" r="4397" t="14531"/>
          <a:stretch/>
        </p:blipFill>
        <p:spPr>
          <a:xfrm>
            <a:off x="2878487" y="3150875"/>
            <a:ext cx="5629276" cy="160154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
        <p:nvSpPr>
          <p:cNvPr id="106" name="Google Shape;106;p26"/>
          <p:cNvSpPr txBox="1"/>
          <p:nvPr/>
        </p:nvSpPr>
        <p:spPr>
          <a:xfrm>
            <a:off x="4588650" y="389100"/>
            <a:ext cx="3969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a:solidFill>
                <a:srgbClr val="0C4060"/>
              </a:solidFill>
              <a:latin typeface="Calibri"/>
              <a:ea typeface="Calibri"/>
              <a:cs typeface="Calibri"/>
              <a:sym typeface="Calibri"/>
            </a:endParaRPr>
          </a:p>
        </p:txBody>
      </p:sp>
      <p:sp>
        <p:nvSpPr>
          <p:cNvPr id="107" name="Google Shape;107;p26"/>
          <p:cNvSpPr txBox="1"/>
          <p:nvPr>
            <p:ph type="title"/>
          </p:nvPr>
        </p:nvSpPr>
        <p:spPr>
          <a:xfrm>
            <a:off x="3577575" y="509825"/>
            <a:ext cx="537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solidFill>
                  <a:srgbClr val="0C4060"/>
                </a:solidFill>
              </a:rPr>
              <a:t>What will we cover?</a:t>
            </a:r>
            <a:endParaRPr>
              <a:solidFill>
                <a:srgbClr val="0C4060"/>
              </a:solidFill>
            </a:endParaRPr>
          </a:p>
        </p:txBody>
      </p:sp>
      <p:sp>
        <p:nvSpPr>
          <p:cNvPr id="108" name="Google Shape;108;p26"/>
          <p:cNvSpPr txBox="1"/>
          <p:nvPr>
            <p:ph idx="1" type="body"/>
          </p:nvPr>
        </p:nvSpPr>
        <p:spPr>
          <a:xfrm>
            <a:off x="3577575" y="1217275"/>
            <a:ext cx="5371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C4060"/>
              </a:buClr>
              <a:buSzPts val="1800"/>
              <a:buChar char="●"/>
            </a:pPr>
            <a:r>
              <a:rPr lang="en" sz="1800">
                <a:solidFill>
                  <a:srgbClr val="0C4060"/>
                </a:solidFill>
              </a:rPr>
              <a:t>What caucuses look like this year</a:t>
            </a:r>
            <a:endParaRPr sz="1800">
              <a:solidFill>
                <a:srgbClr val="0C4060"/>
              </a:solidFill>
            </a:endParaRPr>
          </a:p>
          <a:p>
            <a:pPr indent="-342900" lvl="0" marL="457200" rtl="0" algn="l">
              <a:spcBef>
                <a:spcPts val="0"/>
              </a:spcBef>
              <a:spcAft>
                <a:spcPts val="0"/>
              </a:spcAft>
              <a:buClr>
                <a:srgbClr val="0C4060"/>
              </a:buClr>
              <a:buSzPts val="1800"/>
              <a:buFont typeface="Open Sans"/>
              <a:buChar char="●"/>
            </a:pPr>
            <a:r>
              <a:rPr lang="en" sz="1800">
                <a:solidFill>
                  <a:srgbClr val="0C4060"/>
                </a:solidFill>
              </a:rPr>
              <a:t>Being a tech volunteer</a:t>
            </a:r>
            <a:endParaRPr sz="1800">
              <a:solidFill>
                <a:srgbClr val="0C4060"/>
              </a:solidFill>
            </a:endParaRPr>
          </a:p>
          <a:p>
            <a:pPr indent="-342900" lvl="0" marL="457200" rtl="0" algn="l">
              <a:spcBef>
                <a:spcPts val="0"/>
              </a:spcBef>
              <a:spcAft>
                <a:spcPts val="0"/>
              </a:spcAft>
              <a:buClr>
                <a:srgbClr val="0C4060"/>
              </a:buClr>
              <a:buSzPts val="1800"/>
              <a:buFont typeface="Open Sans"/>
              <a:buChar char="●"/>
            </a:pPr>
            <a:r>
              <a:rPr lang="en" sz="1800">
                <a:solidFill>
                  <a:srgbClr val="0C4060"/>
                </a:solidFill>
              </a:rPr>
              <a:t>Pre-Caucus Meetings</a:t>
            </a:r>
            <a:endParaRPr sz="1800">
              <a:solidFill>
                <a:srgbClr val="0C4060"/>
              </a:solidFill>
            </a:endParaRPr>
          </a:p>
          <a:p>
            <a:pPr indent="-342900" lvl="0" marL="457200" rtl="0" algn="l">
              <a:spcBef>
                <a:spcPts val="0"/>
              </a:spcBef>
              <a:spcAft>
                <a:spcPts val="0"/>
              </a:spcAft>
              <a:buClr>
                <a:srgbClr val="0C4060"/>
              </a:buClr>
              <a:buSzPts val="1800"/>
              <a:buFont typeface="Open Sans"/>
              <a:buChar char="●"/>
            </a:pPr>
            <a:r>
              <a:rPr lang="en" sz="1800">
                <a:solidFill>
                  <a:srgbClr val="0C4060"/>
                </a:solidFill>
              </a:rPr>
              <a:t>Tech Volunteer Checklist</a:t>
            </a:r>
            <a:endParaRPr sz="1800">
              <a:solidFill>
                <a:srgbClr val="0C4060"/>
              </a:solidFill>
            </a:endParaRPr>
          </a:p>
          <a:p>
            <a:pPr indent="-342900" lvl="1" marL="914400" rtl="0" algn="l">
              <a:spcBef>
                <a:spcPts val="0"/>
              </a:spcBef>
              <a:spcAft>
                <a:spcPts val="0"/>
              </a:spcAft>
              <a:buClr>
                <a:srgbClr val="0C4060"/>
              </a:buClr>
              <a:buSzPts val="1800"/>
              <a:buFont typeface="Open Sans"/>
              <a:buChar char="○"/>
            </a:pPr>
            <a:r>
              <a:rPr lang="en" sz="1800">
                <a:solidFill>
                  <a:srgbClr val="0C4060"/>
                </a:solidFill>
                <a:latin typeface="Open Sans"/>
                <a:ea typeface="Open Sans"/>
                <a:cs typeface="Open Sans"/>
                <a:sym typeface="Open Sans"/>
              </a:rPr>
              <a:t>Pre-Caucus (ASAP)</a:t>
            </a:r>
            <a:endParaRPr sz="1800">
              <a:solidFill>
                <a:srgbClr val="0C4060"/>
              </a:solidFill>
              <a:latin typeface="Open Sans"/>
              <a:ea typeface="Open Sans"/>
              <a:cs typeface="Open Sans"/>
              <a:sym typeface="Open Sans"/>
            </a:endParaRPr>
          </a:p>
          <a:p>
            <a:pPr indent="-342900" lvl="1" marL="914400" rtl="0" algn="l">
              <a:spcBef>
                <a:spcPts val="0"/>
              </a:spcBef>
              <a:spcAft>
                <a:spcPts val="0"/>
              </a:spcAft>
              <a:buClr>
                <a:srgbClr val="0C4060"/>
              </a:buClr>
              <a:buSzPts val="1800"/>
              <a:buFont typeface="Open Sans"/>
              <a:buChar char="○"/>
            </a:pPr>
            <a:r>
              <a:rPr lang="en" sz="1800">
                <a:solidFill>
                  <a:srgbClr val="0C4060"/>
                </a:solidFill>
                <a:latin typeface="Open Sans"/>
                <a:ea typeface="Open Sans"/>
                <a:cs typeface="Open Sans"/>
                <a:sym typeface="Open Sans"/>
              </a:rPr>
              <a:t>24-Hours Pre-Caucus</a:t>
            </a:r>
            <a:endParaRPr sz="1800">
              <a:solidFill>
                <a:srgbClr val="0C4060"/>
              </a:solidFill>
              <a:latin typeface="Open Sans"/>
              <a:ea typeface="Open Sans"/>
              <a:cs typeface="Open Sans"/>
              <a:sym typeface="Open Sans"/>
            </a:endParaRPr>
          </a:p>
          <a:p>
            <a:pPr indent="-342900" lvl="1" marL="914400" rtl="0" algn="l">
              <a:spcBef>
                <a:spcPts val="0"/>
              </a:spcBef>
              <a:spcAft>
                <a:spcPts val="0"/>
              </a:spcAft>
              <a:buClr>
                <a:srgbClr val="0C4060"/>
              </a:buClr>
              <a:buSzPts val="1800"/>
              <a:buFont typeface="Open Sans"/>
              <a:buChar char="○"/>
            </a:pPr>
            <a:r>
              <a:rPr lang="en" sz="1800">
                <a:solidFill>
                  <a:srgbClr val="0C4060"/>
                </a:solidFill>
                <a:latin typeface="Open Sans"/>
                <a:ea typeface="Open Sans"/>
                <a:cs typeface="Open Sans"/>
                <a:sym typeface="Open Sans"/>
              </a:rPr>
              <a:t>Caucus Day</a:t>
            </a:r>
            <a:endParaRPr sz="1800">
              <a:solidFill>
                <a:srgbClr val="0C4060"/>
              </a:solidFill>
              <a:latin typeface="Open Sans"/>
              <a:ea typeface="Open Sans"/>
              <a:cs typeface="Open Sans"/>
              <a:sym typeface="Open Sans"/>
            </a:endParaRPr>
          </a:p>
          <a:p>
            <a:pPr indent="-342900" lvl="0" marL="457200" rtl="0" algn="l">
              <a:spcBef>
                <a:spcPts val="0"/>
              </a:spcBef>
              <a:spcAft>
                <a:spcPts val="0"/>
              </a:spcAft>
              <a:buClr>
                <a:srgbClr val="0C4060"/>
              </a:buClr>
              <a:buSzPts val="1800"/>
              <a:buFont typeface="Open Sans"/>
              <a:buChar char="●"/>
            </a:pPr>
            <a:r>
              <a:rPr lang="en" sz="1800">
                <a:solidFill>
                  <a:srgbClr val="0C4060"/>
                </a:solidFill>
              </a:rPr>
              <a:t>Nominations and Voting</a:t>
            </a:r>
            <a:endParaRPr sz="1800">
              <a:solidFill>
                <a:srgbClr val="0C4060"/>
              </a:solidFill>
            </a:endParaRPr>
          </a:p>
          <a:p>
            <a:pPr indent="-342900" lvl="0" marL="457200" rtl="0" algn="l">
              <a:spcBef>
                <a:spcPts val="0"/>
              </a:spcBef>
              <a:spcAft>
                <a:spcPts val="0"/>
              </a:spcAft>
              <a:buClr>
                <a:srgbClr val="0C4060"/>
              </a:buClr>
              <a:buSzPts val="1800"/>
              <a:buFont typeface="Open Sans"/>
              <a:buChar char="●"/>
            </a:pPr>
            <a:r>
              <a:rPr lang="en" sz="1800">
                <a:solidFill>
                  <a:srgbClr val="0C4060"/>
                </a:solidFill>
              </a:rPr>
              <a:t>After the Caucus</a:t>
            </a:r>
            <a:endParaRPr sz="1800">
              <a:solidFill>
                <a:srgbClr val="0C4060"/>
              </a:solidFill>
            </a:endParaRPr>
          </a:p>
          <a:p>
            <a:pPr indent="0" lvl="0" marL="0" rtl="0" algn="l">
              <a:spcBef>
                <a:spcPts val="0"/>
              </a:spcBef>
              <a:spcAft>
                <a:spcPts val="0"/>
              </a:spcAft>
              <a:buClr>
                <a:schemeClr val="dk1"/>
              </a:buClr>
              <a:buSzPts val="1100"/>
              <a:buFont typeface="Arial"/>
              <a:buNone/>
            </a:pPr>
            <a:br>
              <a:rPr lang="en" sz="1800">
                <a:solidFill>
                  <a:srgbClr val="0C4060"/>
                </a:solidFill>
              </a:rPr>
            </a:br>
            <a:endParaRPr sz="1800">
              <a:solidFill>
                <a:srgbClr val="0C4060"/>
              </a:solidFill>
            </a:endParaRPr>
          </a:p>
          <a:p>
            <a:pPr indent="0" lvl="0" marL="0" rtl="0" algn="l">
              <a:spcBef>
                <a:spcPts val="0"/>
              </a:spcBef>
              <a:spcAft>
                <a:spcPts val="0"/>
              </a:spcAft>
              <a:buClr>
                <a:schemeClr val="dk1"/>
              </a:buClr>
              <a:buSzPts val="1100"/>
              <a:buFont typeface="Arial"/>
              <a:buNone/>
            </a:pPr>
            <a:r>
              <a:t/>
            </a:r>
            <a:endParaRPr sz="1800">
              <a:solidFill>
                <a:srgbClr val="0C4060"/>
              </a:solidFill>
            </a:endParaRPr>
          </a:p>
          <a:p>
            <a:pPr indent="0" lvl="0" marL="457200" rtl="0" algn="l">
              <a:spcBef>
                <a:spcPts val="0"/>
              </a:spcBef>
              <a:spcAft>
                <a:spcPts val="0"/>
              </a:spcAft>
              <a:buClr>
                <a:schemeClr val="dk1"/>
              </a:buClr>
              <a:buSzPts val="1100"/>
              <a:buFont typeface="Arial"/>
              <a:buNone/>
            </a:pPr>
            <a:r>
              <a:t/>
            </a:r>
            <a:endParaRPr sz="1800">
              <a:solidFill>
                <a:srgbClr val="0C4060"/>
              </a:solidFill>
              <a:highlight>
                <a:schemeClr val="lt1"/>
              </a:highlight>
            </a:endParaRPr>
          </a:p>
          <a:p>
            <a:pPr indent="0" lvl="0" marL="0" rtl="0" algn="l">
              <a:spcBef>
                <a:spcPts val="0"/>
              </a:spcBef>
              <a:spcAft>
                <a:spcPts val="0"/>
              </a:spcAft>
              <a:buNone/>
            </a:pPr>
            <a:r>
              <a:t/>
            </a:r>
            <a:endParaRPr sz="1800">
              <a:solidFill>
                <a:srgbClr val="0C4060"/>
              </a:solidFill>
            </a:endParaRPr>
          </a:p>
        </p:txBody>
      </p:sp>
      <p:pic>
        <p:nvPicPr>
          <p:cNvPr id="109" name="Google Shape;109;p26"/>
          <p:cNvPicPr preferRelativeResize="0"/>
          <p:nvPr/>
        </p:nvPicPr>
        <p:blipFill rotWithShape="1">
          <a:blip r:embed="rId3">
            <a:alphaModFix/>
          </a:blip>
          <a:srcRect b="0" l="29794" r="37257" t="0"/>
          <a:stretch/>
        </p:blipFill>
        <p:spPr>
          <a:xfrm>
            <a:off x="0" y="0"/>
            <a:ext cx="3012701" cy="5143500"/>
          </a:xfrm>
          <a:prstGeom prst="rect">
            <a:avLst/>
          </a:prstGeom>
          <a:noFill/>
          <a:ln>
            <a:noFill/>
          </a:ln>
          <a:effectLst>
            <a:outerShdw blurRad="485775" rotWithShape="0" algn="bl">
              <a:srgbClr val="000000">
                <a:alpha val="26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8" name="Shape 258"/>
        <p:cNvGrpSpPr/>
        <p:nvPr/>
      </p:nvGrpSpPr>
      <p:grpSpPr>
        <a:xfrm>
          <a:off x="0" y="0"/>
          <a:ext cx="0" cy="0"/>
          <a:chOff x="0" y="0"/>
          <a:chExt cx="0" cy="0"/>
        </a:xfrm>
      </p:grpSpPr>
      <p:pic>
        <p:nvPicPr>
          <p:cNvPr id="259" name="Google Shape;259;p44"/>
          <p:cNvPicPr preferRelativeResize="0"/>
          <p:nvPr/>
        </p:nvPicPr>
        <p:blipFill rotWithShape="1">
          <a:blip r:embed="rId3">
            <a:alphaModFix/>
          </a:blip>
          <a:srcRect b="0" l="37229" r="37229" t="0"/>
          <a:stretch/>
        </p:blipFill>
        <p:spPr>
          <a:xfrm>
            <a:off x="0" y="0"/>
            <a:ext cx="2335526" cy="5143500"/>
          </a:xfrm>
          <a:prstGeom prst="rect">
            <a:avLst/>
          </a:prstGeom>
          <a:noFill/>
          <a:ln>
            <a:noFill/>
          </a:ln>
          <a:effectLst>
            <a:outerShdw blurRad="485775" rotWithShape="0" algn="bl">
              <a:srgbClr val="000000">
                <a:alpha val="26000"/>
              </a:srgbClr>
            </a:outerShdw>
          </a:effectLst>
        </p:spPr>
      </p:pic>
      <p:sp>
        <p:nvSpPr>
          <p:cNvPr id="260" name="Google Shape;260;p44"/>
          <p:cNvSpPr txBox="1"/>
          <p:nvPr/>
        </p:nvSpPr>
        <p:spPr>
          <a:xfrm>
            <a:off x="4831700" y="1466800"/>
            <a:ext cx="3969000" cy="1305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br>
              <a:rPr b="1" lang="en" sz="1300">
                <a:solidFill>
                  <a:srgbClr val="0C4060"/>
                </a:solidFill>
                <a:latin typeface="Lato"/>
                <a:ea typeface="Lato"/>
                <a:cs typeface="Lato"/>
                <a:sym typeface="Lato"/>
              </a:rPr>
            </a:br>
            <a:endParaRPr b="1" sz="1300">
              <a:solidFill>
                <a:srgbClr val="0C4060"/>
              </a:solidFill>
              <a:latin typeface="Lato"/>
              <a:ea typeface="Lato"/>
              <a:cs typeface="Lato"/>
              <a:sym typeface="Lato"/>
            </a:endParaRPr>
          </a:p>
          <a:p>
            <a:pPr indent="0" lvl="0" marL="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261" name="Google Shape;261;p44"/>
          <p:cNvSpPr txBox="1"/>
          <p:nvPr>
            <p:ph type="ctrTitle"/>
          </p:nvPr>
        </p:nvSpPr>
        <p:spPr>
          <a:xfrm>
            <a:off x="2453575" y="0"/>
            <a:ext cx="66033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700">
                <a:solidFill>
                  <a:srgbClr val="0C4060"/>
                </a:solidFill>
              </a:rPr>
              <a:t>Checklist: Caucus Day</a:t>
            </a:r>
            <a:endParaRPr i="1" sz="2700">
              <a:solidFill>
                <a:srgbClr val="0C4060"/>
              </a:solidFill>
            </a:endParaRPr>
          </a:p>
        </p:txBody>
      </p:sp>
      <p:sp>
        <p:nvSpPr>
          <p:cNvPr id="262" name="Google Shape;262;p44"/>
          <p:cNvSpPr txBox="1"/>
          <p:nvPr/>
        </p:nvSpPr>
        <p:spPr>
          <a:xfrm>
            <a:off x="4831700" y="1466800"/>
            <a:ext cx="3969000" cy="1305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br>
              <a:rPr b="1" lang="en" sz="1300">
                <a:solidFill>
                  <a:srgbClr val="0C4060"/>
                </a:solidFill>
                <a:latin typeface="Lato"/>
                <a:ea typeface="Lato"/>
                <a:cs typeface="Lato"/>
                <a:sym typeface="Lato"/>
              </a:rPr>
            </a:br>
            <a:endParaRPr b="1" sz="1300">
              <a:solidFill>
                <a:srgbClr val="0C4060"/>
              </a:solidFill>
              <a:latin typeface="Lato"/>
              <a:ea typeface="Lato"/>
              <a:cs typeface="Lato"/>
              <a:sym typeface="Lato"/>
            </a:endParaRPr>
          </a:p>
          <a:p>
            <a:pPr indent="0" lvl="0" marL="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263" name="Google Shape;263;p44"/>
          <p:cNvSpPr txBox="1"/>
          <p:nvPr/>
        </p:nvSpPr>
        <p:spPr>
          <a:xfrm>
            <a:off x="2453575" y="552575"/>
            <a:ext cx="64791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264" name="Google Shape;264;p44"/>
          <p:cNvSpPr txBox="1"/>
          <p:nvPr/>
        </p:nvSpPr>
        <p:spPr>
          <a:xfrm>
            <a:off x="2577775" y="1004775"/>
            <a:ext cx="6479100" cy="40665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Rename any non-voters with a “G” for Guest</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45720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311150" lvl="0" marL="457200" rtl="0" algn="l">
              <a:lnSpc>
                <a:spcPct val="115000"/>
              </a:lnSpc>
              <a:spcBef>
                <a:spcPts val="0"/>
              </a:spcBef>
              <a:spcAft>
                <a:spcPts val="0"/>
              </a:spcAft>
              <a:buClr>
                <a:srgbClr val="0C4060"/>
              </a:buClr>
              <a:buSzPts val="1300"/>
              <a:buFont typeface="Open Sans"/>
              <a:buChar char="❏"/>
            </a:pPr>
            <a:r>
              <a:rPr b="1" lang="en" sz="1300">
                <a:solidFill>
                  <a:srgbClr val="0C4060"/>
                </a:solidFill>
                <a:highlight>
                  <a:schemeClr val="lt1"/>
                </a:highlight>
                <a:latin typeface="Open Sans"/>
                <a:ea typeface="Open Sans"/>
                <a:cs typeface="Open Sans"/>
                <a:sym typeface="Open Sans"/>
              </a:rPr>
              <a:t>15-minute window: attendees who join meeting 15 minutes after scheduled caucus can participate as guest but not voters or candidates.</a:t>
            </a:r>
            <a:endParaRPr b="1" sz="1300">
              <a:solidFill>
                <a:srgbClr val="0C4060"/>
              </a:solidFill>
              <a:highlight>
                <a:schemeClr val="lt1"/>
              </a:highlight>
              <a:latin typeface="Open Sans"/>
              <a:ea typeface="Open Sans"/>
              <a:cs typeface="Open Sans"/>
              <a:sym typeface="Open Sans"/>
            </a:endParaRPr>
          </a:p>
        </p:txBody>
      </p:sp>
      <p:pic>
        <p:nvPicPr>
          <p:cNvPr id="265" name="Google Shape;265;p44"/>
          <p:cNvPicPr preferRelativeResize="0"/>
          <p:nvPr/>
        </p:nvPicPr>
        <p:blipFill rotWithShape="1">
          <a:blip r:embed="rId4">
            <a:alphaModFix/>
          </a:blip>
          <a:srcRect b="41843" l="36653" r="35904" t="41884"/>
          <a:stretch/>
        </p:blipFill>
        <p:spPr>
          <a:xfrm>
            <a:off x="3120700" y="2948350"/>
            <a:ext cx="3521976" cy="1305299"/>
          </a:xfrm>
          <a:prstGeom prst="rect">
            <a:avLst/>
          </a:prstGeom>
          <a:noFill/>
          <a:ln cap="flat" cmpd="sng" w="19050">
            <a:solidFill>
              <a:schemeClr val="dk2"/>
            </a:solidFill>
            <a:prstDash val="solid"/>
            <a:round/>
            <a:headEnd len="sm" w="sm" type="none"/>
            <a:tailEnd len="sm" w="sm" type="none"/>
          </a:ln>
        </p:spPr>
      </p:pic>
      <p:pic>
        <p:nvPicPr>
          <p:cNvPr id="266" name="Google Shape;266;p44"/>
          <p:cNvPicPr preferRelativeResize="0"/>
          <p:nvPr/>
        </p:nvPicPr>
        <p:blipFill>
          <a:blip r:embed="rId5">
            <a:alphaModFix/>
          </a:blip>
          <a:stretch>
            <a:fillRect/>
          </a:stretch>
        </p:blipFill>
        <p:spPr>
          <a:xfrm>
            <a:off x="3229399" y="1466800"/>
            <a:ext cx="3158974" cy="12585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5"/>
          <p:cNvSpPr txBox="1"/>
          <p:nvPr/>
        </p:nvSpPr>
        <p:spPr>
          <a:xfrm>
            <a:off x="4831700" y="1466800"/>
            <a:ext cx="3969000" cy="1305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br>
              <a:rPr b="1" lang="en" sz="1300">
                <a:solidFill>
                  <a:srgbClr val="0C4060"/>
                </a:solidFill>
                <a:latin typeface="Lato"/>
                <a:ea typeface="Lato"/>
                <a:cs typeface="Lato"/>
                <a:sym typeface="Lato"/>
              </a:rPr>
            </a:br>
            <a:endParaRPr b="1" sz="1300">
              <a:solidFill>
                <a:srgbClr val="0C4060"/>
              </a:solidFill>
              <a:latin typeface="Lato"/>
              <a:ea typeface="Lato"/>
              <a:cs typeface="Lato"/>
              <a:sym typeface="Lato"/>
            </a:endParaRPr>
          </a:p>
          <a:p>
            <a:pPr indent="0" lvl="0" marL="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272" name="Google Shape;272;p45"/>
          <p:cNvSpPr txBox="1"/>
          <p:nvPr>
            <p:ph type="ctrTitle"/>
          </p:nvPr>
        </p:nvSpPr>
        <p:spPr>
          <a:xfrm>
            <a:off x="358350" y="857000"/>
            <a:ext cx="84273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700">
                <a:solidFill>
                  <a:schemeClr val="lt1"/>
                </a:solidFill>
              </a:rPr>
              <a:t>Nominations and </a:t>
            </a:r>
            <a:r>
              <a:rPr i="1" lang="en" sz="2700">
                <a:solidFill>
                  <a:schemeClr val="lt1"/>
                </a:solidFill>
              </a:rPr>
              <a:t>Voting</a:t>
            </a:r>
            <a:endParaRPr i="1" sz="2700">
              <a:solidFill>
                <a:schemeClr val="lt1"/>
              </a:solidFill>
            </a:endParaRPr>
          </a:p>
        </p:txBody>
      </p:sp>
      <p:sp>
        <p:nvSpPr>
          <p:cNvPr id="273" name="Google Shape;273;p45"/>
          <p:cNvSpPr txBox="1"/>
          <p:nvPr/>
        </p:nvSpPr>
        <p:spPr>
          <a:xfrm>
            <a:off x="437605" y="1640000"/>
            <a:ext cx="8268900" cy="227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chemeClr val="lt1"/>
                </a:solidFill>
                <a:latin typeface="Open Sans"/>
                <a:ea typeface="Open Sans"/>
                <a:cs typeface="Open Sans"/>
                <a:sym typeface="Open Sans"/>
              </a:rPr>
              <a:t>Chairs have discretion on which voting process to use:</a:t>
            </a:r>
            <a:br>
              <a:rPr b="1" lang="en" sz="1300">
                <a:solidFill>
                  <a:schemeClr val="lt1"/>
                </a:solidFill>
                <a:latin typeface="Open Sans"/>
                <a:ea typeface="Open Sans"/>
                <a:cs typeface="Open Sans"/>
                <a:sym typeface="Open Sans"/>
              </a:rPr>
            </a:br>
            <a:endParaRPr b="1"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b="1" lang="en" sz="1300">
                <a:solidFill>
                  <a:schemeClr val="lt1"/>
                </a:solidFill>
                <a:latin typeface="Open Sans"/>
                <a:ea typeface="Open Sans"/>
                <a:cs typeface="Open Sans"/>
                <a:sym typeface="Open Sans"/>
              </a:rPr>
              <a:t>Smaller caucuses may want to use a voice vote.</a:t>
            </a:r>
            <a:endParaRPr b="1"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b="1" lang="en" sz="1300">
                <a:solidFill>
                  <a:schemeClr val="lt1"/>
                </a:solidFill>
                <a:latin typeface="Open Sans"/>
                <a:ea typeface="Open Sans"/>
                <a:cs typeface="Open Sans"/>
                <a:sym typeface="Open Sans"/>
              </a:rPr>
              <a:t>Ask participants to vote in the Zoom chat and count them</a:t>
            </a:r>
            <a:endParaRPr b="1" sz="1300">
              <a:solidFill>
                <a:schemeClr val="lt1"/>
              </a:solidFill>
              <a:latin typeface="Open Sans"/>
              <a:ea typeface="Open Sans"/>
              <a:cs typeface="Open Sans"/>
              <a:sym typeface="Open Sans"/>
            </a:endParaRPr>
          </a:p>
          <a:p>
            <a:pPr indent="-311150" lvl="1" marL="914400" rtl="0" algn="l">
              <a:lnSpc>
                <a:spcPct val="115000"/>
              </a:lnSpc>
              <a:spcBef>
                <a:spcPts val="0"/>
              </a:spcBef>
              <a:spcAft>
                <a:spcPts val="0"/>
              </a:spcAft>
              <a:buClr>
                <a:schemeClr val="lt1"/>
              </a:buClr>
              <a:buSzPts val="1300"/>
              <a:buFont typeface="Open Sans"/>
              <a:buChar char="○"/>
            </a:pPr>
            <a:r>
              <a:rPr b="1" lang="en" sz="1300">
                <a:solidFill>
                  <a:schemeClr val="lt1"/>
                </a:solidFill>
                <a:latin typeface="Open Sans"/>
                <a:ea typeface="Open Sans"/>
                <a:cs typeface="Open Sans"/>
                <a:sym typeface="Open Sans"/>
              </a:rPr>
              <a:t>Have a ‘Teller’ who counts the votes using a printed tally sheet or the </a:t>
            </a:r>
            <a:r>
              <a:rPr b="1" lang="en" sz="1300" u="sng">
                <a:solidFill>
                  <a:srgbClr val="00FFFF"/>
                </a:solidFill>
                <a:latin typeface="Open Sans"/>
                <a:ea typeface="Open Sans"/>
                <a:cs typeface="Open Sans"/>
                <a:sym typeface="Open Sans"/>
                <a:hlinkClick r:id="rId3">
                  <a:extLst>
                    <a:ext uri="{A12FA001-AC4F-418D-AE19-62706E023703}">
                      <ahyp:hlinkClr val="tx"/>
                    </a:ext>
                  </a:extLst>
                </a:hlinkClick>
              </a:rPr>
              <a:t>templated tally spreadsheet</a:t>
            </a:r>
            <a:r>
              <a:rPr b="1" lang="en" sz="1300">
                <a:solidFill>
                  <a:srgbClr val="00FFFF"/>
                </a:solidFill>
                <a:latin typeface="Open Sans"/>
                <a:ea typeface="Open Sans"/>
                <a:cs typeface="Open Sans"/>
                <a:sym typeface="Open Sans"/>
              </a:rPr>
              <a:t>. </a:t>
            </a:r>
            <a:br>
              <a:rPr b="1" lang="en" sz="1300">
                <a:solidFill>
                  <a:schemeClr val="lt1"/>
                </a:solidFill>
                <a:latin typeface="Open Sans"/>
                <a:ea typeface="Open Sans"/>
                <a:cs typeface="Open Sans"/>
                <a:sym typeface="Open Sans"/>
              </a:rPr>
            </a:br>
            <a:endParaRPr b="1"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b="1" lang="en" sz="1300">
                <a:solidFill>
                  <a:schemeClr val="lt1"/>
                </a:solidFill>
                <a:latin typeface="Open Sans"/>
                <a:ea typeface="Open Sans"/>
                <a:cs typeface="Open Sans"/>
                <a:sym typeface="Open Sans"/>
              </a:rPr>
              <a:t>Use Google Forms for larger caucuses.</a:t>
            </a:r>
            <a:br>
              <a:rPr b="1" lang="en" sz="1300">
                <a:solidFill>
                  <a:schemeClr val="lt1"/>
                </a:solidFill>
                <a:latin typeface="Open Sans"/>
                <a:ea typeface="Open Sans"/>
                <a:cs typeface="Open Sans"/>
                <a:sym typeface="Open Sans"/>
              </a:rPr>
            </a:br>
            <a:endParaRPr b="1" sz="1300">
              <a:solidFill>
                <a:schemeClr val="lt1"/>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6"/>
          <p:cNvSpPr txBox="1"/>
          <p:nvPr>
            <p:ph type="ctrTitle"/>
          </p:nvPr>
        </p:nvSpPr>
        <p:spPr>
          <a:xfrm>
            <a:off x="633350" y="823400"/>
            <a:ext cx="80493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700">
                <a:solidFill>
                  <a:srgbClr val="FFFFFF"/>
                </a:solidFill>
              </a:rPr>
              <a:t>Nominations and Voting</a:t>
            </a:r>
            <a:endParaRPr i="1" sz="2700">
              <a:solidFill>
                <a:srgbClr val="FFFFFF"/>
              </a:solidFill>
            </a:endParaRPr>
          </a:p>
        </p:txBody>
      </p:sp>
      <p:sp>
        <p:nvSpPr>
          <p:cNvPr id="279" name="Google Shape;279;p46"/>
          <p:cNvSpPr txBox="1"/>
          <p:nvPr/>
        </p:nvSpPr>
        <p:spPr>
          <a:xfrm>
            <a:off x="2453575" y="902800"/>
            <a:ext cx="64791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280" name="Google Shape;280;p46"/>
          <p:cNvSpPr txBox="1"/>
          <p:nvPr/>
        </p:nvSpPr>
        <p:spPr>
          <a:xfrm>
            <a:off x="633349" y="1673750"/>
            <a:ext cx="7602000" cy="199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rgbClr val="FFFFFF"/>
                </a:solidFill>
                <a:latin typeface="Open Sans"/>
                <a:ea typeface="Open Sans"/>
                <a:cs typeface="Open Sans"/>
                <a:sym typeface="Open Sans"/>
              </a:rPr>
              <a:t>Determine who will provide </a:t>
            </a:r>
            <a:r>
              <a:rPr b="1" lang="en" sz="1300">
                <a:solidFill>
                  <a:srgbClr val="FFFFFF"/>
                </a:solidFill>
                <a:latin typeface="Open Sans"/>
                <a:ea typeface="Open Sans"/>
                <a:cs typeface="Open Sans"/>
                <a:sym typeface="Open Sans"/>
              </a:rPr>
              <a:t>attendees with a list of candidates (a</a:t>
            </a:r>
            <a:r>
              <a:rPr b="1" lang="en" sz="1300">
                <a:solidFill>
                  <a:srgbClr val="FFFFFF"/>
                </a:solidFill>
                <a:latin typeface="Open Sans"/>
                <a:ea typeface="Open Sans"/>
                <a:cs typeface="Open Sans"/>
                <a:sym typeface="Open Sans"/>
              </a:rPr>
              <a:t>fter nominations, chair, tech volunteer, or other officer?) Consider using a word document and the screen share option. </a:t>
            </a:r>
            <a:endParaRPr b="1" sz="13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300">
                <a:solidFill>
                  <a:srgbClr val="FFFFFF"/>
                </a:solidFill>
                <a:latin typeface="Open Sans"/>
                <a:ea typeface="Open Sans"/>
                <a:cs typeface="Open Sans"/>
                <a:sym typeface="Open Sans"/>
              </a:rPr>
              <a:t>Have volunteers as </a:t>
            </a:r>
            <a:r>
              <a:rPr b="1" lang="en" sz="1300" u="sng">
                <a:solidFill>
                  <a:srgbClr val="FFFFFF"/>
                </a:solidFill>
                <a:latin typeface="Open Sans"/>
                <a:ea typeface="Open Sans"/>
                <a:cs typeface="Open Sans"/>
                <a:sym typeface="Open Sans"/>
              </a:rPr>
              <a:t>tellers</a:t>
            </a:r>
            <a:r>
              <a:rPr b="1" lang="en" sz="1300">
                <a:solidFill>
                  <a:srgbClr val="FFFFFF"/>
                </a:solidFill>
                <a:latin typeface="Open Sans"/>
                <a:ea typeface="Open Sans"/>
                <a:cs typeface="Open Sans"/>
                <a:sym typeface="Open Sans"/>
              </a:rPr>
              <a:t>. The teller will count the votes.</a:t>
            </a:r>
            <a:endParaRPr b="1" sz="13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300">
                <a:solidFill>
                  <a:srgbClr val="FFFFFF"/>
                </a:solidFill>
                <a:latin typeface="Open Sans"/>
                <a:ea typeface="Open Sans"/>
                <a:cs typeface="Open Sans"/>
                <a:sym typeface="Open Sans"/>
              </a:rPr>
              <a:t>R</a:t>
            </a:r>
            <a:r>
              <a:rPr b="1" lang="en" sz="1300">
                <a:solidFill>
                  <a:srgbClr val="FFFFFF"/>
                </a:solidFill>
                <a:latin typeface="Open Sans"/>
                <a:ea typeface="Open Sans"/>
                <a:cs typeface="Open Sans"/>
                <a:sym typeface="Open Sans"/>
              </a:rPr>
              <a:t>ename the teller’s zoom name to “Teller A, John Doe” to help caucus attendees</a:t>
            </a:r>
            <a:endParaRPr b="1" sz="13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FFFFFF"/>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 name="Shape 284"/>
        <p:cNvGrpSpPr/>
        <p:nvPr/>
      </p:nvGrpSpPr>
      <p:grpSpPr>
        <a:xfrm>
          <a:off x="0" y="0"/>
          <a:ext cx="0" cy="0"/>
          <a:chOff x="0" y="0"/>
          <a:chExt cx="0" cy="0"/>
        </a:xfrm>
      </p:grpSpPr>
      <p:pic>
        <p:nvPicPr>
          <p:cNvPr id="285" name="Google Shape;285;p47"/>
          <p:cNvPicPr preferRelativeResize="0"/>
          <p:nvPr/>
        </p:nvPicPr>
        <p:blipFill rotWithShape="1">
          <a:blip r:embed="rId3">
            <a:alphaModFix/>
          </a:blip>
          <a:srcRect b="0" l="37229" r="37229" t="0"/>
          <a:stretch/>
        </p:blipFill>
        <p:spPr>
          <a:xfrm>
            <a:off x="0" y="0"/>
            <a:ext cx="2335526" cy="5143500"/>
          </a:xfrm>
          <a:prstGeom prst="rect">
            <a:avLst/>
          </a:prstGeom>
          <a:noFill/>
          <a:ln>
            <a:noFill/>
          </a:ln>
          <a:effectLst>
            <a:outerShdw blurRad="485775" rotWithShape="0" algn="bl">
              <a:srgbClr val="000000">
                <a:alpha val="26000"/>
              </a:srgbClr>
            </a:outerShdw>
          </a:effectLst>
        </p:spPr>
      </p:pic>
      <p:sp>
        <p:nvSpPr>
          <p:cNvPr id="286" name="Google Shape;286;p47"/>
          <p:cNvSpPr txBox="1"/>
          <p:nvPr>
            <p:ph type="ctrTitle"/>
          </p:nvPr>
        </p:nvSpPr>
        <p:spPr>
          <a:xfrm>
            <a:off x="2453575" y="0"/>
            <a:ext cx="66033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700">
                <a:solidFill>
                  <a:srgbClr val="0C4060"/>
                </a:solidFill>
              </a:rPr>
              <a:t>Nominations and Voting</a:t>
            </a:r>
            <a:endParaRPr i="1" sz="2700">
              <a:solidFill>
                <a:srgbClr val="0C4060"/>
              </a:solidFill>
            </a:endParaRPr>
          </a:p>
        </p:txBody>
      </p:sp>
      <p:sp>
        <p:nvSpPr>
          <p:cNvPr id="287" name="Google Shape;287;p47"/>
          <p:cNvSpPr txBox="1"/>
          <p:nvPr/>
        </p:nvSpPr>
        <p:spPr>
          <a:xfrm>
            <a:off x="2453575" y="902800"/>
            <a:ext cx="64791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288" name="Google Shape;288;p47"/>
          <p:cNvSpPr txBox="1"/>
          <p:nvPr/>
        </p:nvSpPr>
        <p:spPr>
          <a:xfrm>
            <a:off x="2524125" y="709500"/>
            <a:ext cx="6236400" cy="360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rgbClr val="0C4060"/>
                </a:solidFill>
                <a:highlight>
                  <a:schemeClr val="lt1"/>
                </a:highlight>
                <a:latin typeface="Open Sans"/>
                <a:ea typeface="Open Sans"/>
                <a:cs typeface="Open Sans"/>
                <a:sym typeface="Open Sans"/>
              </a:rPr>
              <a:t>Tellers may use either a printed tally sheet provided in the Preliminary Call to Convention or the virtual template. </a:t>
            </a:r>
            <a:r>
              <a:rPr b="1" lang="en" sz="1300">
                <a:solidFill>
                  <a:srgbClr val="0C4060"/>
                </a:solidFill>
                <a:highlight>
                  <a:schemeClr val="lt1"/>
                </a:highlight>
                <a:latin typeface="Open Sans"/>
                <a:ea typeface="Open Sans"/>
                <a:cs typeface="Open Sans"/>
                <a:sym typeface="Open Sans"/>
              </a:rPr>
              <a:t>The printed sheet will only work if there is one teller for the caucus. If there are multiple tellers, please use the the </a:t>
            </a:r>
            <a:r>
              <a:rPr b="1" lang="en" sz="1300" u="sng">
                <a:solidFill>
                  <a:schemeClr val="hlink"/>
                </a:solidFill>
                <a:highlight>
                  <a:schemeClr val="lt1"/>
                </a:highlight>
                <a:latin typeface="Open Sans"/>
                <a:ea typeface="Open Sans"/>
                <a:cs typeface="Open Sans"/>
                <a:sym typeface="Open Sans"/>
                <a:hlinkClick r:id="rId4"/>
              </a:rPr>
              <a:t>template tally sheet</a:t>
            </a:r>
            <a:r>
              <a:rPr b="1" lang="en" sz="1300">
                <a:solidFill>
                  <a:srgbClr val="0C4060"/>
                </a:solidFill>
                <a:highlight>
                  <a:schemeClr val="lt1"/>
                </a:highlight>
                <a:latin typeface="Open Sans"/>
                <a:ea typeface="Open Sans"/>
                <a:cs typeface="Open Sans"/>
                <a:sym typeface="Open Sans"/>
              </a:rPr>
              <a:t>.</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rPr b="1" lang="en" sz="1300">
                <a:solidFill>
                  <a:srgbClr val="0C4060"/>
                </a:solidFill>
                <a:highlight>
                  <a:schemeClr val="lt1"/>
                </a:highlight>
                <a:latin typeface="Open Sans"/>
                <a:ea typeface="Open Sans"/>
                <a:cs typeface="Open Sans"/>
                <a:sym typeface="Open Sans"/>
              </a:rPr>
              <a:t>Tellers list all nominated candidates on the tally sheet in row 2.</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0C4060"/>
              </a:solidFill>
              <a:highlight>
                <a:schemeClr val="lt1"/>
              </a:highlight>
              <a:latin typeface="Open Sans"/>
              <a:ea typeface="Open Sans"/>
              <a:cs typeface="Open Sans"/>
              <a:sym typeface="Open Sans"/>
            </a:endParaRPr>
          </a:p>
        </p:txBody>
      </p:sp>
      <p:pic>
        <p:nvPicPr>
          <p:cNvPr id="289" name="Google Shape;289;p47"/>
          <p:cNvPicPr preferRelativeResize="0"/>
          <p:nvPr/>
        </p:nvPicPr>
        <p:blipFill rotWithShape="1">
          <a:blip r:embed="rId5">
            <a:alphaModFix/>
          </a:blip>
          <a:srcRect b="32961" l="0" r="43055" t="16297"/>
          <a:stretch/>
        </p:blipFill>
        <p:spPr>
          <a:xfrm>
            <a:off x="3194400" y="2269525"/>
            <a:ext cx="4895852" cy="272655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3" name="Shape 293"/>
        <p:cNvGrpSpPr/>
        <p:nvPr/>
      </p:nvGrpSpPr>
      <p:grpSpPr>
        <a:xfrm>
          <a:off x="0" y="0"/>
          <a:ext cx="0" cy="0"/>
          <a:chOff x="0" y="0"/>
          <a:chExt cx="0" cy="0"/>
        </a:xfrm>
      </p:grpSpPr>
      <p:pic>
        <p:nvPicPr>
          <p:cNvPr id="294" name="Google Shape;294;p48"/>
          <p:cNvPicPr preferRelativeResize="0"/>
          <p:nvPr/>
        </p:nvPicPr>
        <p:blipFill rotWithShape="1">
          <a:blip r:embed="rId3">
            <a:alphaModFix/>
          </a:blip>
          <a:srcRect b="0" l="37229" r="37229" t="0"/>
          <a:stretch/>
        </p:blipFill>
        <p:spPr>
          <a:xfrm>
            <a:off x="0" y="0"/>
            <a:ext cx="2335526" cy="5143500"/>
          </a:xfrm>
          <a:prstGeom prst="rect">
            <a:avLst/>
          </a:prstGeom>
          <a:noFill/>
          <a:ln>
            <a:noFill/>
          </a:ln>
          <a:effectLst>
            <a:outerShdw blurRad="485775" rotWithShape="0" algn="bl">
              <a:srgbClr val="000000">
                <a:alpha val="26000"/>
              </a:srgbClr>
            </a:outerShdw>
          </a:effectLst>
        </p:spPr>
      </p:pic>
      <p:sp>
        <p:nvSpPr>
          <p:cNvPr id="295" name="Google Shape;295;p48"/>
          <p:cNvSpPr txBox="1"/>
          <p:nvPr>
            <p:ph type="ctrTitle"/>
          </p:nvPr>
        </p:nvSpPr>
        <p:spPr>
          <a:xfrm>
            <a:off x="2453575" y="0"/>
            <a:ext cx="66033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600">
                <a:solidFill>
                  <a:srgbClr val="0C4060"/>
                </a:solidFill>
              </a:rPr>
              <a:t>Nominations and Voting</a:t>
            </a:r>
            <a:endParaRPr i="1" sz="2600">
              <a:solidFill>
                <a:srgbClr val="0C4060"/>
              </a:solidFill>
            </a:endParaRPr>
          </a:p>
        </p:txBody>
      </p:sp>
      <p:sp>
        <p:nvSpPr>
          <p:cNvPr id="296" name="Google Shape;296;p48"/>
          <p:cNvSpPr txBox="1"/>
          <p:nvPr/>
        </p:nvSpPr>
        <p:spPr>
          <a:xfrm>
            <a:off x="2453575" y="902800"/>
            <a:ext cx="64791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297" name="Google Shape;297;p48"/>
          <p:cNvSpPr txBox="1"/>
          <p:nvPr/>
        </p:nvSpPr>
        <p:spPr>
          <a:xfrm>
            <a:off x="2524125" y="709500"/>
            <a:ext cx="6479100" cy="41928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rgbClr val="0C4060"/>
              </a:buClr>
              <a:buSzPts val="1200"/>
              <a:buFont typeface="Open Sans"/>
              <a:buChar char="●"/>
            </a:pPr>
            <a:r>
              <a:rPr b="1" lang="en" sz="1200">
                <a:solidFill>
                  <a:srgbClr val="0C4060"/>
                </a:solidFill>
                <a:highlight>
                  <a:schemeClr val="lt1"/>
                </a:highlight>
                <a:latin typeface="Open Sans"/>
                <a:ea typeface="Open Sans"/>
                <a:cs typeface="Open Sans"/>
                <a:sym typeface="Open Sans"/>
              </a:rPr>
              <a:t>When voting begins, the chair will instruct attendees to privately chat the teller the first and last names of all candidates they’re voting for in one message. </a:t>
            </a:r>
            <a:br>
              <a:rPr b="1" lang="en" sz="1200">
                <a:solidFill>
                  <a:srgbClr val="0C4060"/>
                </a:solidFill>
                <a:highlight>
                  <a:schemeClr val="lt1"/>
                </a:highlight>
                <a:latin typeface="Open Sans"/>
                <a:ea typeface="Open Sans"/>
                <a:cs typeface="Open Sans"/>
                <a:sym typeface="Open Sans"/>
              </a:rPr>
            </a:br>
            <a:br>
              <a:rPr b="1" lang="en" sz="1200">
                <a:solidFill>
                  <a:srgbClr val="0C4060"/>
                </a:solidFill>
                <a:highlight>
                  <a:schemeClr val="lt1"/>
                </a:highlight>
                <a:latin typeface="Open Sans"/>
                <a:ea typeface="Open Sans"/>
                <a:cs typeface="Open Sans"/>
                <a:sym typeface="Open Sans"/>
              </a:rPr>
            </a:br>
            <a:br>
              <a:rPr b="1" lang="en" sz="1200">
                <a:solidFill>
                  <a:srgbClr val="0C4060"/>
                </a:solidFill>
                <a:highlight>
                  <a:schemeClr val="lt1"/>
                </a:highlight>
                <a:latin typeface="Open Sans"/>
                <a:ea typeface="Open Sans"/>
                <a:cs typeface="Open Sans"/>
                <a:sym typeface="Open Sans"/>
              </a:rPr>
            </a:br>
            <a:br>
              <a:rPr b="1" lang="en" sz="1200">
                <a:solidFill>
                  <a:srgbClr val="0C4060"/>
                </a:solidFill>
                <a:highlight>
                  <a:schemeClr val="lt1"/>
                </a:highlight>
                <a:latin typeface="Open Sans"/>
                <a:ea typeface="Open Sans"/>
                <a:cs typeface="Open Sans"/>
                <a:sym typeface="Open Sans"/>
              </a:rPr>
            </a:br>
            <a:br>
              <a:rPr b="1" lang="en" sz="1200">
                <a:solidFill>
                  <a:srgbClr val="0C4060"/>
                </a:solidFill>
                <a:highlight>
                  <a:schemeClr val="lt1"/>
                </a:highlight>
                <a:latin typeface="Open Sans"/>
                <a:ea typeface="Open Sans"/>
                <a:cs typeface="Open Sans"/>
                <a:sym typeface="Open Sans"/>
              </a:rPr>
            </a:br>
            <a:br>
              <a:rPr b="1" lang="en" sz="1200">
                <a:solidFill>
                  <a:srgbClr val="0C4060"/>
                </a:solidFill>
                <a:highlight>
                  <a:schemeClr val="lt1"/>
                </a:highlight>
                <a:latin typeface="Open Sans"/>
                <a:ea typeface="Open Sans"/>
                <a:cs typeface="Open Sans"/>
                <a:sym typeface="Open Sans"/>
              </a:rPr>
            </a:br>
            <a:br>
              <a:rPr b="1" lang="en" sz="1200">
                <a:solidFill>
                  <a:srgbClr val="0C4060"/>
                </a:solidFill>
                <a:highlight>
                  <a:schemeClr val="lt1"/>
                </a:highlight>
                <a:latin typeface="Open Sans"/>
                <a:ea typeface="Open Sans"/>
                <a:cs typeface="Open Sans"/>
                <a:sym typeface="Open Sans"/>
              </a:rPr>
            </a:br>
            <a:br>
              <a:rPr b="1" lang="en" sz="1200">
                <a:solidFill>
                  <a:srgbClr val="0C4060"/>
                </a:solidFill>
                <a:highlight>
                  <a:schemeClr val="lt1"/>
                </a:highlight>
                <a:latin typeface="Open Sans"/>
                <a:ea typeface="Open Sans"/>
                <a:cs typeface="Open Sans"/>
                <a:sym typeface="Open Sans"/>
              </a:rPr>
            </a:br>
            <a:endParaRPr b="1" sz="1200">
              <a:solidFill>
                <a:srgbClr val="0C4060"/>
              </a:solidFill>
              <a:highlight>
                <a:schemeClr val="lt1"/>
              </a:highlight>
              <a:latin typeface="Open Sans"/>
              <a:ea typeface="Open Sans"/>
              <a:cs typeface="Open Sans"/>
              <a:sym typeface="Open Sans"/>
            </a:endParaRPr>
          </a:p>
          <a:p>
            <a:pPr indent="0" lvl="0" marL="0" rtl="0" algn="l">
              <a:lnSpc>
                <a:spcPct val="115000"/>
              </a:lnSpc>
              <a:spcBef>
                <a:spcPts val="0"/>
              </a:spcBef>
              <a:spcAft>
                <a:spcPts val="0"/>
              </a:spcAft>
              <a:buNone/>
            </a:pPr>
            <a:br>
              <a:rPr b="1" lang="en" sz="1200">
                <a:solidFill>
                  <a:srgbClr val="0C4060"/>
                </a:solidFill>
                <a:highlight>
                  <a:schemeClr val="lt1"/>
                </a:highlight>
                <a:latin typeface="Open Sans"/>
                <a:ea typeface="Open Sans"/>
                <a:cs typeface="Open Sans"/>
                <a:sym typeface="Open Sans"/>
              </a:rPr>
            </a:br>
            <a:endParaRPr b="1" sz="1200">
              <a:solidFill>
                <a:srgbClr val="0C4060"/>
              </a:solidFill>
              <a:highlight>
                <a:schemeClr val="lt1"/>
              </a:highlight>
              <a:latin typeface="Open Sans"/>
              <a:ea typeface="Open Sans"/>
              <a:cs typeface="Open Sans"/>
              <a:sym typeface="Open Sans"/>
            </a:endParaRPr>
          </a:p>
          <a:p>
            <a:pPr indent="-304800" lvl="0" marL="457200" rtl="0" algn="l">
              <a:lnSpc>
                <a:spcPct val="115000"/>
              </a:lnSpc>
              <a:spcBef>
                <a:spcPts val="0"/>
              </a:spcBef>
              <a:spcAft>
                <a:spcPts val="0"/>
              </a:spcAft>
              <a:buClr>
                <a:srgbClr val="0C4060"/>
              </a:buClr>
              <a:buSzPts val="1200"/>
              <a:buFont typeface="Open Sans"/>
              <a:buChar char="●"/>
            </a:pPr>
            <a:r>
              <a:rPr b="1" lang="en" sz="1200">
                <a:solidFill>
                  <a:srgbClr val="0C4060"/>
                </a:solidFill>
                <a:highlight>
                  <a:schemeClr val="lt1"/>
                </a:highlight>
                <a:latin typeface="Open Sans"/>
                <a:ea typeface="Open Sans"/>
                <a:cs typeface="Open Sans"/>
                <a:sym typeface="Open Sans"/>
              </a:rPr>
              <a:t>Starting in chronological order, the teller will count each attendee’s votes fully before moving on to the next attendee. If using the google spreadsheet, the teller will mark who has voted in the sign in/tally sheet after recording.</a:t>
            </a:r>
            <a:endParaRPr b="1" sz="1200">
              <a:solidFill>
                <a:srgbClr val="0C4060"/>
              </a:solidFill>
              <a:highlight>
                <a:schemeClr val="lt1"/>
              </a:highlight>
              <a:latin typeface="Open Sans"/>
              <a:ea typeface="Open Sans"/>
              <a:cs typeface="Open Sans"/>
              <a:sym typeface="Open Sans"/>
            </a:endParaRPr>
          </a:p>
          <a:p>
            <a:pPr indent="-304800" lvl="0" marL="457200" rtl="0" algn="l">
              <a:lnSpc>
                <a:spcPct val="115000"/>
              </a:lnSpc>
              <a:spcBef>
                <a:spcPts val="0"/>
              </a:spcBef>
              <a:spcAft>
                <a:spcPts val="0"/>
              </a:spcAft>
              <a:buClr>
                <a:srgbClr val="0C4060"/>
              </a:buClr>
              <a:buSzPts val="1200"/>
              <a:buFont typeface="Open Sans"/>
              <a:buChar char="●"/>
            </a:pPr>
            <a:r>
              <a:rPr b="1" lang="en" sz="1200">
                <a:solidFill>
                  <a:srgbClr val="0C4060"/>
                </a:solidFill>
                <a:highlight>
                  <a:schemeClr val="lt1"/>
                </a:highlight>
                <a:latin typeface="Open Sans"/>
                <a:ea typeface="Open Sans"/>
                <a:cs typeface="Open Sans"/>
                <a:sym typeface="Open Sans"/>
              </a:rPr>
              <a:t>If there are attendees calling in to  participate, consider calling those individuals to take their vote or ask them to text you if they are comfortable doing so. </a:t>
            </a:r>
            <a:endParaRPr b="1" sz="1200">
              <a:solidFill>
                <a:srgbClr val="0C4060"/>
              </a:solidFill>
              <a:highlight>
                <a:schemeClr val="lt1"/>
              </a:highlight>
              <a:latin typeface="Open Sans"/>
              <a:ea typeface="Open Sans"/>
              <a:cs typeface="Open Sans"/>
              <a:sym typeface="Open Sans"/>
            </a:endParaRPr>
          </a:p>
        </p:txBody>
      </p:sp>
      <p:pic>
        <p:nvPicPr>
          <p:cNvPr id="298" name="Google Shape;298;p48"/>
          <p:cNvPicPr preferRelativeResize="0"/>
          <p:nvPr/>
        </p:nvPicPr>
        <p:blipFill rotWithShape="1">
          <a:blip r:embed="rId4">
            <a:alphaModFix/>
          </a:blip>
          <a:srcRect b="5186" l="73495" r="0" t="50368"/>
          <a:stretch/>
        </p:blipFill>
        <p:spPr>
          <a:xfrm>
            <a:off x="5248275" y="1338125"/>
            <a:ext cx="2009774" cy="21063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9"/>
          <p:cNvSpPr txBox="1"/>
          <p:nvPr>
            <p:ph type="ctrTitle"/>
          </p:nvPr>
        </p:nvSpPr>
        <p:spPr>
          <a:xfrm>
            <a:off x="504000" y="422550"/>
            <a:ext cx="81360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700">
                <a:solidFill>
                  <a:srgbClr val="FFFFFF"/>
                </a:solidFill>
              </a:rPr>
              <a:t>Nominations and Voting</a:t>
            </a:r>
            <a:endParaRPr i="1" sz="2700">
              <a:solidFill>
                <a:srgbClr val="FFFFFF"/>
              </a:solidFill>
            </a:endParaRPr>
          </a:p>
        </p:txBody>
      </p:sp>
      <p:sp>
        <p:nvSpPr>
          <p:cNvPr id="304" name="Google Shape;304;p49"/>
          <p:cNvSpPr txBox="1"/>
          <p:nvPr/>
        </p:nvSpPr>
        <p:spPr>
          <a:xfrm>
            <a:off x="2453575" y="902800"/>
            <a:ext cx="64791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305" name="Google Shape;305;p49"/>
          <p:cNvSpPr txBox="1"/>
          <p:nvPr/>
        </p:nvSpPr>
        <p:spPr>
          <a:xfrm>
            <a:off x="504000" y="1240975"/>
            <a:ext cx="8136000" cy="383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rgbClr val="FFFFFF"/>
                </a:solidFill>
                <a:latin typeface="Open Sans"/>
                <a:ea typeface="Open Sans"/>
                <a:cs typeface="Open Sans"/>
                <a:sym typeface="Open Sans"/>
              </a:rPr>
              <a:t>The teller needs to check a few things before finalizing results for the chair:</a:t>
            </a:r>
            <a:endParaRPr b="1" sz="13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300">
              <a:solidFill>
                <a:srgbClr val="FFFFFF"/>
              </a:solidFill>
              <a:latin typeface="Open Sans"/>
              <a:ea typeface="Open Sans"/>
              <a:cs typeface="Open Sans"/>
              <a:sym typeface="Open Sans"/>
            </a:endParaRPr>
          </a:p>
          <a:p>
            <a:pPr indent="-311150" lvl="0" marL="457200" rtl="0" algn="l">
              <a:lnSpc>
                <a:spcPct val="115000"/>
              </a:lnSpc>
              <a:spcBef>
                <a:spcPts val="0"/>
              </a:spcBef>
              <a:spcAft>
                <a:spcPts val="0"/>
              </a:spcAft>
              <a:buClr>
                <a:srgbClr val="FFFFFF"/>
              </a:buClr>
              <a:buSzPts val="1300"/>
              <a:buFont typeface="Open Sans"/>
              <a:buChar char="●"/>
            </a:pPr>
            <a:r>
              <a:rPr lang="en" sz="1300">
                <a:solidFill>
                  <a:srgbClr val="FFFFFF"/>
                </a:solidFill>
                <a:latin typeface="Open Sans"/>
                <a:ea typeface="Open Sans"/>
                <a:cs typeface="Open Sans"/>
                <a:sym typeface="Open Sans"/>
              </a:rPr>
              <a:t>That they received all the votes! Remember, participants may still have sent their votes to the chair or the tech volunteer by accident. </a:t>
            </a:r>
            <a:br>
              <a:rPr lang="en" sz="1300">
                <a:solidFill>
                  <a:srgbClr val="FFFFFF"/>
                </a:solidFill>
                <a:latin typeface="Open Sans"/>
                <a:ea typeface="Open Sans"/>
                <a:cs typeface="Open Sans"/>
                <a:sym typeface="Open Sans"/>
              </a:rPr>
            </a:br>
            <a:endParaRPr sz="1300">
              <a:solidFill>
                <a:srgbClr val="FFFFFF"/>
              </a:solidFill>
              <a:latin typeface="Open Sans"/>
              <a:ea typeface="Open Sans"/>
              <a:cs typeface="Open Sans"/>
              <a:sym typeface="Open Sans"/>
            </a:endParaRPr>
          </a:p>
          <a:p>
            <a:pPr indent="-311150" lvl="0" marL="457200" rtl="0" algn="l">
              <a:lnSpc>
                <a:spcPct val="115000"/>
              </a:lnSpc>
              <a:spcBef>
                <a:spcPts val="0"/>
              </a:spcBef>
              <a:spcAft>
                <a:spcPts val="0"/>
              </a:spcAft>
              <a:buClr>
                <a:srgbClr val="FFFFFF"/>
              </a:buClr>
              <a:buSzPts val="1300"/>
              <a:buFont typeface="Open Sans"/>
              <a:buChar char="●"/>
            </a:pPr>
            <a:r>
              <a:rPr lang="en" sz="1300">
                <a:solidFill>
                  <a:srgbClr val="FFFFFF"/>
                </a:solidFill>
                <a:latin typeface="Open Sans"/>
                <a:ea typeface="Open Sans"/>
                <a:cs typeface="Open Sans"/>
                <a:sym typeface="Open Sans"/>
              </a:rPr>
              <a:t>That folks only voted for the number of delegates they’re allowed to vote for. </a:t>
            </a:r>
            <a:endParaRPr sz="1300">
              <a:solidFill>
                <a:srgbClr val="FFFFFF"/>
              </a:solidFill>
              <a:latin typeface="Open Sans"/>
              <a:ea typeface="Open Sans"/>
              <a:cs typeface="Open Sans"/>
              <a:sym typeface="Open Sans"/>
            </a:endParaRPr>
          </a:p>
          <a:p>
            <a:pPr indent="-311150" lvl="1" marL="914400" rtl="0" algn="l">
              <a:lnSpc>
                <a:spcPct val="115000"/>
              </a:lnSpc>
              <a:spcBef>
                <a:spcPts val="0"/>
              </a:spcBef>
              <a:spcAft>
                <a:spcPts val="0"/>
              </a:spcAft>
              <a:buClr>
                <a:srgbClr val="FFFFFF"/>
              </a:buClr>
              <a:buSzPts val="1300"/>
              <a:buFont typeface="Open Sans"/>
              <a:buChar char="○"/>
            </a:pPr>
            <a:r>
              <a:rPr lang="en" sz="1300">
                <a:solidFill>
                  <a:srgbClr val="FFFFFF"/>
                </a:solidFill>
                <a:latin typeface="Open Sans"/>
                <a:ea typeface="Open Sans"/>
                <a:cs typeface="Open Sans"/>
                <a:sym typeface="Open Sans"/>
              </a:rPr>
              <a:t>I.e. if your town is allocated 3 delegates, folks can only vote for up to 3 delegates (not more). </a:t>
            </a:r>
            <a:br>
              <a:rPr lang="en" sz="1300">
                <a:solidFill>
                  <a:srgbClr val="FFFFFF"/>
                </a:solidFill>
                <a:latin typeface="Open Sans"/>
                <a:ea typeface="Open Sans"/>
                <a:cs typeface="Open Sans"/>
                <a:sym typeface="Open Sans"/>
              </a:rPr>
            </a:br>
            <a:endParaRPr sz="1300">
              <a:solidFill>
                <a:srgbClr val="FFFFFF"/>
              </a:solidFill>
              <a:latin typeface="Open Sans"/>
              <a:ea typeface="Open Sans"/>
              <a:cs typeface="Open Sans"/>
              <a:sym typeface="Open Sans"/>
            </a:endParaRPr>
          </a:p>
          <a:p>
            <a:pPr indent="-311150" lvl="0" marL="457200" rtl="0" algn="l">
              <a:lnSpc>
                <a:spcPct val="115000"/>
              </a:lnSpc>
              <a:spcBef>
                <a:spcPts val="0"/>
              </a:spcBef>
              <a:spcAft>
                <a:spcPts val="0"/>
              </a:spcAft>
              <a:buClr>
                <a:srgbClr val="FFFFFF"/>
              </a:buClr>
              <a:buSzPts val="1300"/>
              <a:buFont typeface="Open Sans"/>
              <a:buChar char="●"/>
            </a:pPr>
            <a:r>
              <a:rPr lang="en" sz="1300">
                <a:solidFill>
                  <a:srgbClr val="FFFFFF"/>
                </a:solidFill>
                <a:latin typeface="Open Sans"/>
                <a:ea typeface="Open Sans"/>
                <a:cs typeface="Open Sans"/>
                <a:sym typeface="Open Sans"/>
              </a:rPr>
              <a:t>That everyone had a chance to vote. Check on your folks who have dialed in on the telephone and folks who are working hard to navigate Zoom.  Again, Tellers will need to call or text folks who have dialed in to the meeting. T</a:t>
            </a:r>
            <a:r>
              <a:rPr lang="en" sz="1300">
                <a:solidFill>
                  <a:srgbClr val="FFFFFF"/>
                </a:solidFill>
                <a:latin typeface="Open Sans"/>
                <a:ea typeface="Open Sans"/>
                <a:cs typeface="Open Sans"/>
                <a:sym typeface="Open Sans"/>
              </a:rPr>
              <a:t>he teller should scroll through the chat a second time to ensure all attendees have been marked as voting on the tally sheet. </a:t>
            </a:r>
            <a:br>
              <a:rPr lang="en" sz="1300">
                <a:solidFill>
                  <a:srgbClr val="FFFFFF"/>
                </a:solidFill>
                <a:latin typeface="Open Sans"/>
                <a:ea typeface="Open Sans"/>
                <a:cs typeface="Open Sans"/>
                <a:sym typeface="Open Sans"/>
              </a:rPr>
            </a:br>
            <a:endParaRPr sz="1300">
              <a:solidFill>
                <a:srgbClr val="FFFFFF"/>
              </a:solidFill>
              <a:latin typeface="Open Sans"/>
              <a:ea typeface="Open Sans"/>
              <a:cs typeface="Open Sans"/>
              <a:sym typeface="Open Sans"/>
            </a:endParaRPr>
          </a:p>
          <a:p>
            <a:pPr indent="-311150" lvl="0" marL="457200" rtl="0" algn="l">
              <a:lnSpc>
                <a:spcPct val="115000"/>
              </a:lnSpc>
              <a:spcBef>
                <a:spcPts val="0"/>
              </a:spcBef>
              <a:spcAft>
                <a:spcPts val="0"/>
              </a:spcAft>
              <a:buClr>
                <a:srgbClr val="FFFFFF"/>
              </a:buClr>
              <a:buSzPts val="1300"/>
              <a:buFont typeface="Open Sans"/>
              <a:buChar char="●"/>
            </a:pPr>
            <a:r>
              <a:rPr lang="en" sz="1300">
                <a:solidFill>
                  <a:srgbClr val="FFFFFF"/>
                </a:solidFill>
                <a:latin typeface="Open Sans"/>
                <a:ea typeface="Open Sans"/>
                <a:cs typeface="Open Sans"/>
                <a:sym typeface="Open Sans"/>
              </a:rPr>
              <a:t>Finally, the teller should send the chair the results who should be responsible for announcing the results. </a:t>
            </a:r>
            <a:endParaRPr sz="1300">
              <a:solidFill>
                <a:srgbClr val="FFFFFF"/>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0"/>
          <p:cNvSpPr txBox="1"/>
          <p:nvPr>
            <p:ph type="ctrTitle"/>
          </p:nvPr>
        </p:nvSpPr>
        <p:spPr>
          <a:xfrm>
            <a:off x="504000" y="422550"/>
            <a:ext cx="81360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700">
                <a:solidFill>
                  <a:srgbClr val="FFFFFF"/>
                </a:solidFill>
              </a:rPr>
              <a:t>Nominations and Voting</a:t>
            </a:r>
            <a:endParaRPr i="1" sz="2700">
              <a:solidFill>
                <a:srgbClr val="FFFFFF"/>
              </a:solidFill>
            </a:endParaRPr>
          </a:p>
        </p:txBody>
      </p:sp>
      <p:sp>
        <p:nvSpPr>
          <p:cNvPr id="311" name="Google Shape;311;p50"/>
          <p:cNvSpPr txBox="1"/>
          <p:nvPr/>
        </p:nvSpPr>
        <p:spPr>
          <a:xfrm>
            <a:off x="2453575" y="902800"/>
            <a:ext cx="64791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312" name="Google Shape;312;p50"/>
          <p:cNvSpPr txBox="1"/>
          <p:nvPr/>
        </p:nvSpPr>
        <p:spPr>
          <a:xfrm>
            <a:off x="504000" y="1240975"/>
            <a:ext cx="8136000" cy="383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chemeClr val="lt1"/>
                </a:solidFill>
                <a:latin typeface="Open Sans"/>
                <a:ea typeface="Open Sans"/>
                <a:cs typeface="Open Sans"/>
                <a:sym typeface="Open Sans"/>
              </a:rPr>
              <a:t>After the caucus, KEEP PEOPLE ON THE CALL!</a:t>
            </a:r>
            <a:endParaRPr b="1" sz="13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300">
                <a:solidFill>
                  <a:schemeClr val="lt1"/>
                </a:solidFill>
                <a:latin typeface="Open Sans"/>
                <a:ea typeface="Open Sans"/>
                <a:cs typeface="Open Sans"/>
                <a:sym typeface="Open Sans"/>
              </a:rPr>
              <a:t>The Chair or someone from the DTC leadership can also email all required digital forms to the newly elected delegates and alternates which includes:</a:t>
            </a:r>
            <a:endParaRPr b="1" sz="13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b="1" lang="en" sz="1300">
                <a:solidFill>
                  <a:schemeClr val="lt1"/>
                </a:solidFill>
                <a:latin typeface="Open Sans"/>
                <a:ea typeface="Open Sans"/>
                <a:cs typeface="Open Sans"/>
                <a:sym typeface="Open Sans"/>
              </a:rPr>
              <a:t>Delegate/alternate/ex-officio certification forms</a:t>
            </a:r>
            <a:endParaRPr b="1"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b="1" lang="en" sz="1300">
                <a:solidFill>
                  <a:schemeClr val="lt1"/>
                </a:solidFill>
                <a:latin typeface="Open Sans"/>
                <a:ea typeface="Open Sans"/>
                <a:cs typeface="Open Sans"/>
                <a:sym typeface="Open Sans"/>
              </a:rPr>
              <a:t>Delegate Fee via ActBlue</a:t>
            </a:r>
            <a:endParaRPr b="1"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b="1" lang="en" sz="1300">
                <a:solidFill>
                  <a:schemeClr val="lt1"/>
                </a:solidFill>
                <a:latin typeface="Open Sans"/>
                <a:ea typeface="Open Sans"/>
                <a:cs typeface="Open Sans"/>
                <a:sym typeface="Open Sans"/>
              </a:rPr>
              <a:t>Fee waiver forms (if applicable)</a:t>
            </a:r>
            <a:endParaRPr b="1" sz="13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300">
                <a:solidFill>
                  <a:schemeClr val="lt1"/>
                </a:solidFill>
                <a:latin typeface="Open Sans"/>
                <a:ea typeface="Open Sans"/>
                <a:cs typeface="Open Sans"/>
                <a:sym typeface="Open Sans"/>
              </a:rPr>
              <a:t>The Chair is required to  return the following forms by mail: </a:t>
            </a:r>
            <a:endParaRPr b="1"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b="1" lang="en" sz="1300">
                <a:solidFill>
                  <a:schemeClr val="lt1"/>
                </a:solidFill>
                <a:latin typeface="Open Sans"/>
                <a:ea typeface="Open Sans"/>
                <a:cs typeface="Open Sans"/>
                <a:sym typeface="Open Sans"/>
              </a:rPr>
              <a:t>Chair Certification Form</a:t>
            </a:r>
            <a:endParaRPr b="1"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b="1" lang="en" sz="1300">
                <a:solidFill>
                  <a:schemeClr val="lt1"/>
                </a:solidFill>
                <a:latin typeface="Open Sans"/>
                <a:ea typeface="Open Sans"/>
                <a:cs typeface="Open Sans"/>
                <a:sym typeface="Open Sans"/>
              </a:rPr>
              <a:t>Sign in sheet--digital or paper </a:t>
            </a:r>
            <a:endParaRPr b="1" sz="13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300">
                <a:solidFill>
                  <a:schemeClr val="lt1"/>
                </a:solidFill>
                <a:latin typeface="Open Sans"/>
                <a:ea typeface="Open Sans"/>
                <a:cs typeface="Open Sans"/>
                <a:sym typeface="Open Sans"/>
              </a:rPr>
              <a:t>For attendees who were not elected as a delegate but would like to attend the convention as an Add-On Delegate, they must fill out the Add-on delegate form online.</a:t>
            </a:r>
            <a:endParaRPr b="1" sz="1300">
              <a:solidFill>
                <a:schemeClr val="lt1"/>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b="1" sz="1300">
              <a:solidFill>
                <a:schemeClr val="lt1"/>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51"/>
          <p:cNvSpPr txBox="1"/>
          <p:nvPr>
            <p:ph type="title"/>
          </p:nvPr>
        </p:nvSpPr>
        <p:spPr>
          <a:xfrm>
            <a:off x="1069000" y="958425"/>
            <a:ext cx="5769900" cy="2388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i="1" lang="en" sz="5800">
                <a:solidFill>
                  <a:schemeClr val="lt1"/>
                </a:solidFill>
                <a:latin typeface="Open Sans ExtraBold"/>
                <a:ea typeface="Open Sans ExtraBold"/>
                <a:cs typeface="Open Sans ExtraBold"/>
                <a:sym typeface="Open Sans ExtraBold"/>
              </a:rPr>
              <a:t>Questions?</a:t>
            </a:r>
            <a:endParaRPr i="1" sz="5800">
              <a:solidFill>
                <a:schemeClr val="lt1"/>
              </a:solidFill>
              <a:latin typeface="Open Sans ExtraBold"/>
              <a:ea typeface="Open Sans ExtraBold"/>
              <a:cs typeface="Open Sans ExtraBold"/>
              <a:sym typeface="Open Sans ExtraBold"/>
            </a:endParaRPr>
          </a:p>
        </p:txBody>
      </p:sp>
      <p:sp>
        <p:nvSpPr>
          <p:cNvPr id="318" name="Google Shape;318;p51"/>
          <p:cNvSpPr txBox="1"/>
          <p:nvPr>
            <p:ph idx="4294967295" type="ctrTitle"/>
          </p:nvPr>
        </p:nvSpPr>
        <p:spPr>
          <a:xfrm>
            <a:off x="1069000" y="2776675"/>
            <a:ext cx="7436100" cy="16869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SzPts val="990"/>
              <a:buNone/>
            </a:pPr>
            <a:r>
              <a:rPr i="1" lang="en" sz="2200">
                <a:solidFill>
                  <a:schemeClr val="lt1"/>
                </a:solidFill>
                <a:latin typeface="Open Sans"/>
                <a:ea typeface="Open Sans"/>
                <a:cs typeface="Open Sans"/>
                <a:sym typeface="Open Sans"/>
              </a:rPr>
              <a:t>Get in touch at </a:t>
            </a:r>
            <a:r>
              <a:rPr b="1" i="1" lang="en" sz="2200">
                <a:solidFill>
                  <a:schemeClr val="lt1"/>
                </a:solidFill>
                <a:latin typeface="Open Sans"/>
                <a:ea typeface="Open Sans"/>
                <a:cs typeface="Open Sans"/>
                <a:sym typeface="Open Sans"/>
              </a:rPr>
              <a:t>convention@massdems.org</a:t>
            </a:r>
            <a:endParaRPr i="1" sz="2200">
              <a:solidFill>
                <a:schemeClr val="lt1"/>
              </a:solidFill>
              <a:latin typeface="Open Sans"/>
              <a:ea typeface="Open Sans"/>
              <a:cs typeface="Open Sans"/>
              <a:sym typeface="Open Sans"/>
            </a:endParaRPr>
          </a:p>
          <a:p>
            <a:pPr indent="0" lvl="0" marL="0" rtl="0" algn="l">
              <a:spcBef>
                <a:spcPts val="0"/>
              </a:spcBef>
              <a:spcAft>
                <a:spcPts val="0"/>
              </a:spcAft>
              <a:buSzPts val="990"/>
              <a:buNone/>
            </a:pPr>
            <a:r>
              <a:t/>
            </a:r>
            <a:endParaRPr i="1" sz="2200">
              <a:solidFill>
                <a:schemeClr val="lt1"/>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7"/>
          <p:cNvSpPr txBox="1"/>
          <p:nvPr>
            <p:ph idx="1" type="body"/>
          </p:nvPr>
        </p:nvSpPr>
        <p:spPr>
          <a:xfrm>
            <a:off x="311700" y="1217275"/>
            <a:ext cx="8520600" cy="3416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Clr>
                <a:schemeClr val="lt1"/>
              </a:buClr>
              <a:buSzPts val="1900"/>
              <a:buFont typeface="Open Sans"/>
              <a:buChar char="●"/>
            </a:pPr>
            <a:r>
              <a:rPr b="1" lang="en">
                <a:solidFill>
                  <a:schemeClr val="lt1"/>
                </a:solidFill>
              </a:rPr>
              <a:t>VIRTUAL CAUCUS: </a:t>
            </a:r>
            <a:r>
              <a:rPr lang="en">
                <a:solidFill>
                  <a:schemeClr val="lt1"/>
                </a:solidFill>
              </a:rPr>
              <a:t>An entirely virtual caucus hosted over Zoom or another conferencing tool</a:t>
            </a:r>
            <a:br>
              <a:rPr lang="en">
                <a:solidFill>
                  <a:schemeClr val="lt1"/>
                </a:solidFill>
              </a:rPr>
            </a:br>
            <a:endParaRPr>
              <a:solidFill>
                <a:schemeClr val="lt1"/>
              </a:solidFill>
            </a:endParaRPr>
          </a:p>
          <a:p>
            <a:pPr indent="-349250" lvl="0" marL="457200" rtl="0" algn="l">
              <a:spcBef>
                <a:spcPts val="0"/>
              </a:spcBef>
              <a:spcAft>
                <a:spcPts val="0"/>
              </a:spcAft>
              <a:buClr>
                <a:schemeClr val="lt1"/>
              </a:buClr>
              <a:buSzPts val="1900"/>
              <a:buFont typeface="Open Sans"/>
              <a:buChar char="●"/>
            </a:pPr>
            <a:r>
              <a:rPr b="1" lang="en">
                <a:solidFill>
                  <a:schemeClr val="lt1"/>
                </a:solidFill>
              </a:rPr>
              <a:t>HYBRID CAUCUS:</a:t>
            </a:r>
            <a:r>
              <a:rPr lang="en">
                <a:solidFill>
                  <a:schemeClr val="lt1"/>
                </a:solidFill>
              </a:rPr>
              <a:t> Some people will meet physically, but others will participate virtually</a:t>
            </a:r>
            <a:br>
              <a:rPr lang="en">
                <a:solidFill>
                  <a:schemeClr val="lt1"/>
                </a:solidFill>
              </a:rPr>
            </a:br>
            <a:endParaRPr>
              <a:solidFill>
                <a:schemeClr val="lt1"/>
              </a:solidFill>
            </a:endParaRPr>
          </a:p>
          <a:p>
            <a:pPr indent="-349250" lvl="0" marL="457200" rtl="0" algn="l">
              <a:spcBef>
                <a:spcPts val="0"/>
              </a:spcBef>
              <a:spcAft>
                <a:spcPts val="0"/>
              </a:spcAft>
              <a:buClr>
                <a:schemeClr val="lt1"/>
              </a:buClr>
              <a:buSzPts val="1900"/>
              <a:buFont typeface="Open Sans"/>
              <a:buChar char="●"/>
            </a:pPr>
            <a:r>
              <a:rPr lang="en">
                <a:solidFill>
                  <a:schemeClr val="lt1"/>
                </a:solidFill>
              </a:rPr>
              <a:t>Caucuses generally take an ~90 minutes, but ask your chair what past precedence is</a:t>
            </a:r>
            <a:endParaRPr>
              <a:solidFill>
                <a:schemeClr val="lt1"/>
              </a:solidFill>
            </a:endParaRPr>
          </a:p>
        </p:txBody>
      </p:sp>
      <p:sp>
        <p:nvSpPr>
          <p:cNvPr id="115" name="Google Shape;115;p27"/>
          <p:cNvSpPr txBox="1"/>
          <p:nvPr/>
        </p:nvSpPr>
        <p:spPr>
          <a:xfrm>
            <a:off x="4588650" y="389100"/>
            <a:ext cx="3969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a:solidFill>
                <a:srgbClr val="0C4060"/>
              </a:solidFill>
              <a:latin typeface="Calibri"/>
              <a:ea typeface="Calibri"/>
              <a:cs typeface="Calibri"/>
              <a:sym typeface="Calibri"/>
            </a:endParaRPr>
          </a:p>
        </p:txBody>
      </p:sp>
      <p:sp>
        <p:nvSpPr>
          <p:cNvPr id="116" name="Google Shape;116;p27"/>
          <p:cNvSpPr txBox="1"/>
          <p:nvPr>
            <p:ph type="title"/>
          </p:nvPr>
        </p:nvSpPr>
        <p:spPr>
          <a:xfrm>
            <a:off x="311700" y="509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0" lang="en">
                <a:latin typeface="Open Sans ExtraBold"/>
                <a:ea typeface="Open Sans ExtraBold"/>
                <a:cs typeface="Open Sans ExtraBold"/>
                <a:sym typeface="Open Sans ExtraBold"/>
              </a:rPr>
              <a:t>What does caucusing look like this year?</a:t>
            </a:r>
            <a:endParaRPr b="0">
              <a:latin typeface="Open Sans ExtraBold"/>
              <a:ea typeface="Open Sans ExtraBold"/>
              <a:cs typeface="Open Sans ExtraBold"/>
              <a:sym typeface="Open Sans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8"/>
          <p:cNvSpPr txBox="1"/>
          <p:nvPr/>
        </p:nvSpPr>
        <p:spPr>
          <a:xfrm>
            <a:off x="4588650" y="389100"/>
            <a:ext cx="3969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a:solidFill>
                <a:srgbClr val="0C4060"/>
              </a:solidFill>
              <a:latin typeface="Calibri"/>
              <a:ea typeface="Calibri"/>
              <a:cs typeface="Calibri"/>
              <a:sym typeface="Calibri"/>
            </a:endParaRPr>
          </a:p>
        </p:txBody>
      </p:sp>
      <p:sp>
        <p:nvSpPr>
          <p:cNvPr id="122" name="Google Shape;122;p28"/>
          <p:cNvSpPr txBox="1"/>
          <p:nvPr>
            <p:ph type="title"/>
          </p:nvPr>
        </p:nvSpPr>
        <p:spPr>
          <a:xfrm>
            <a:off x="311700" y="509825"/>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SzPts val="990"/>
              <a:buNone/>
            </a:pPr>
            <a:r>
              <a:rPr b="0" i="1" lang="en" sz="2700">
                <a:solidFill>
                  <a:schemeClr val="lt1"/>
                </a:solidFill>
                <a:latin typeface="Open Sans ExtraBold"/>
                <a:ea typeface="Open Sans ExtraBold"/>
                <a:cs typeface="Open Sans ExtraBold"/>
                <a:sym typeface="Open Sans ExtraBold"/>
              </a:rPr>
              <a:t>Being a tech volunteer</a:t>
            </a:r>
            <a:endParaRPr b="0" i="1" sz="2700">
              <a:solidFill>
                <a:schemeClr val="lt1"/>
              </a:solidFill>
              <a:latin typeface="Open Sans ExtraBold"/>
              <a:ea typeface="Open Sans ExtraBold"/>
              <a:cs typeface="Open Sans ExtraBold"/>
              <a:sym typeface="Open Sans ExtraBold"/>
            </a:endParaRPr>
          </a:p>
        </p:txBody>
      </p:sp>
      <p:sp>
        <p:nvSpPr>
          <p:cNvPr id="123" name="Google Shape;123;p28"/>
          <p:cNvSpPr txBox="1"/>
          <p:nvPr>
            <p:ph idx="1" type="body"/>
          </p:nvPr>
        </p:nvSpPr>
        <p:spPr>
          <a:xfrm>
            <a:off x="311700" y="12172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Font typeface="Open Sans"/>
              <a:buChar char="●"/>
            </a:pPr>
            <a:r>
              <a:rPr lang="en" sz="1800">
                <a:solidFill>
                  <a:schemeClr val="lt1"/>
                </a:solidFill>
              </a:rPr>
              <a:t>Have a </a:t>
            </a:r>
            <a:r>
              <a:rPr lang="en" sz="1800" u="sng">
                <a:solidFill>
                  <a:srgbClr val="00FF00"/>
                </a:solidFill>
                <a:hlinkClick action="ppaction://hlinksldjump" r:id="rId3">
                  <a:extLst>
                    <a:ext uri="{A12FA001-AC4F-418D-AE19-62706E023703}">
                      <ahyp:hlinkClr val="tx"/>
                    </a:ext>
                  </a:extLst>
                </a:hlinkClick>
              </a:rPr>
              <a:t>Pre-Caucus Meeting</a:t>
            </a:r>
            <a:r>
              <a:rPr lang="en" sz="1800">
                <a:solidFill>
                  <a:schemeClr val="lt1"/>
                </a:solidFill>
              </a:rPr>
              <a:t> with your Chair and other Volunteers</a:t>
            </a:r>
            <a:endParaRPr sz="1800">
              <a:solidFill>
                <a:schemeClr val="lt1"/>
              </a:solidFill>
            </a:endParaRPr>
          </a:p>
          <a:p>
            <a:pPr indent="-342900" lvl="0" marL="457200" rtl="0" algn="l">
              <a:spcBef>
                <a:spcPts val="0"/>
              </a:spcBef>
              <a:spcAft>
                <a:spcPts val="0"/>
              </a:spcAft>
              <a:buClr>
                <a:schemeClr val="lt1"/>
              </a:buClr>
              <a:buSzPts val="1800"/>
              <a:buFont typeface="Open Sans"/>
              <a:buChar char="●"/>
            </a:pPr>
            <a:r>
              <a:rPr lang="en" sz="1800">
                <a:solidFill>
                  <a:schemeClr val="lt1"/>
                </a:solidFill>
              </a:rPr>
              <a:t>Work with the chair to prepare </a:t>
            </a:r>
            <a:r>
              <a:rPr lang="en" sz="1800" u="sng">
                <a:solidFill>
                  <a:srgbClr val="00FF00"/>
                </a:solidFill>
                <a:hlinkClick r:id="rId4">
                  <a:extLst>
                    <a:ext uri="{A12FA001-AC4F-418D-AE19-62706E023703}">
                      <ahyp:hlinkClr val="tx"/>
                    </a:ext>
                  </a:extLst>
                </a:hlinkClick>
              </a:rPr>
              <a:t>Zoom settings</a:t>
            </a:r>
            <a:r>
              <a:rPr lang="en" sz="1800">
                <a:solidFill>
                  <a:schemeClr val="lt1"/>
                </a:solidFill>
              </a:rPr>
              <a:t> in advance of meeting</a:t>
            </a:r>
            <a:endParaRPr sz="1800">
              <a:solidFill>
                <a:schemeClr val="lt1"/>
              </a:solidFill>
            </a:endParaRPr>
          </a:p>
          <a:p>
            <a:pPr indent="-342900" lvl="0" marL="457200" rtl="0" algn="l">
              <a:spcBef>
                <a:spcPts val="0"/>
              </a:spcBef>
              <a:spcAft>
                <a:spcPts val="0"/>
              </a:spcAft>
              <a:buClr>
                <a:schemeClr val="lt1"/>
              </a:buClr>
              <a:buSzPts val="1800"/>
              <a:buFont typeface="Open Sans"/>
              <a:buChar char="●"/>
            </a:pPr>
            <a:r>
              <a:rPr lang="en" sz="1800">
                <a:solidFill>
                  <a:schemeClr val="lt1"/>
                </a:solidFill>
              </a:rPr>
              <a:t>Use </a:t>
            </a:r>
            <a:r>
              <a:rPr lang="en" sz="1800" u="sng">
                <a:solidFill>
                  <a:srgbClr val="00FF00"/>
                </a:solidFill>
                <a:hlinkClick r:id="rId5">
                  <a:extLst>
                    <a:ext uri="{A12FA001-AC4F-418D-AE19-62706E023703}">
                      <ahyp:hlinkClr val="tx"/>
                    </a:ext>
                  </a:extLst>
                </a:hlinkClick>
              </a:rPr>
              <a:t>sheets and forms</a:t>
            </a:r>
            <a:r>
              <a:rPr lang="en" sz="1800">
                <a:solidFill>
                  <a:srgbClr val="00FF00"/>
                </a:solidFill>
              </a:rPr>
              <a:t> </a:t>
            </a:r>
            <a:r>
              <a:rPr lang="en" sz="1800">
                <a:solidFill>
                  <a:schemeClr val="lt1"/>
                </a:solidFill>
              </a:rPr>
              <a:t>for sign in and voting during caucus</a:t>
            </a:r>
            <a:endParaRPr sz="1800">
              <a:solidFill>
                <a:schemeClr val="lt1"/>
              </a:solidFill>
            </a:endParaRPr>
          </a:p>
          <a:p>
            <a:pPr indent="-342900" lvl="0" marL="457200" rtl="0" algn="l">
              <a:spcBef>
                <a:spcPts val="0"/>
              </a:spcBef>
              <a:spcAft>
                <a:spcPts val="0"/>
              </a:spcAft>
              <a:buClr>
                <a:schemeClr val="lt1"/>
              </a:buClr>
              <a:buSzPts val="1800"/>
              <a:buFont typeface="Open Sans"/>
              <a:buChar char="●"/>
            </a:pPr>
            <a:r>
              <a:rPr lang="en" sz="1800">
                <a:solidFill>
                  <a:schemeClr val="lt1"/>
                </a:solidFill>
              </a:rPr>
              <a:t>Ascertaining party registration of attendees</a:t>
            </a:r>
            <a:endParaRPr sz="1800">
              <a:solidFill>
                <a:schemeClr val="lt1"/>
              </a:solidFill>
            </a:endParaRPr>
          </a:p>
          <a:p>
            <a:pPr indent="-342900" lvl="1" marL="914400" rtl="0" algn="l">
              <a:spcBef>
                <a:spcPts val="0"/>
              </a:spcBef>
              <a:spcAft>
                <a:spcPts val="0"/>
              </a:spcAft>
              <a:buClr>
                <a:schemeClr val="lt1"/>
              </a:buClr>
              <a:buSzPts val="1800"/>
              <a:buFont typeface="Open Sans"/>
              <a:buChar char="○"/>
            </a:pPr>
            <a:r>
              <a:rPr lang="en" sz="1800">
                <a:solidFill>
                  <a:schemeClr val="lt1"/>
                </a:solidFill>
                <a:latin typeface="Open Sans"/>
                <a:ea typeface="Open Sans"/>
                <a:cs typeface="Open Sans"/>
                <a:sym typeface="Open Sans"/>
              </a:rPr>
              <a:t>List of Registered Voters from the Local Election Official or Votebuilder</a:t>
            </a:r>
            <a:endParaRPr sz="1800">
              <a:solidFill>
                <a:schemeClr val="lt1"/>
              </a:solidFill>
              <a:latin typeface="Open Sans"/>
              <a:ea typeface="Open Sans"/>
              <a:cs typeface="Open Sans"/>
              <a:sym typeface="Open Sans"/>
            </a:endParaRPr>
          </a:p>
          <a:p>
            <a:pPr indent="-342900" lvl="2" marL="1371600" rtl="0" algn="l">
              <a:spcBef>
                <a:spcPts val="0"/>
              </a:spcBef>
              <a:spcAft>
                <a:spcPts val="0"/>
              </a:spcAft>
              <a:buClr>
                <a:schemeClr val="lt1"/>
              </a:buClr>
              <a:buSzPts val="1800"/>
              <a:buFont typeface="Open Sans"/>
              <a:buChar char="■"/>
            </a:pPr>
            <a:r>
              <a:rPr lang="en" sz="1800">
                <a:solidFill>
                  <a:schemeClr val="lt1"/>
                </a:solidFill>
                <a:latin typeface="Open Sans"/>
                <a:ea typeface="Open Sans"/>
                <a:cs typeface="Open Sans"/>
                <a:sym typeface="Open Sans"/>
              </a:rPr>
              <a:t>Register to vote </a:t>
            </a:r>
            <a:r>
              <a:rPr lang="en" sz="1800" u="sng">
                <a:solidFill>
                  <a:srgbClr val="00FF00"/>
                </a:solidFill>
                <a:latin typeface="Open Sans"/>
                <a:ea typeface="Open Sans"/>
                <a:cs typeface="Open Sans"/>
                <a:sym typeface="Open Sans"/>
                <a:hlinkClick r:id="rId6">
                  <a:extLst>
                    <a:ext uri="{A12FA001-AC4F-418D-AE19-62706E023703}">
                      <ahyp:hlinkClr val="tx"/>
                    </a:ext>
                  </a:extLst>
                </a:hlinkClick>
              </a:rPr>
              <a:t>here</a:t>
            </a:r>
            <a:endParaRPr sz="1800">
              <a:solidFill>
                <a:srgbClr val="00FF00"/>
              </a:solidFill>
              <a:latin typeface="Open Sans"/>
              <a:ea typeface="Open Sans"/>
              <a:cs typeface="Open Sans"/>
              <a:sym typeface="Open Sans"/>
            </a:endParaRPr>
          </a:p>
          <a:p>
            <a:pPr indent="-342900" lvl="0" marL="457200" rtl="0" algn="l">
              <a:spcBef>
                <a:spcPts val="0"/>
              </a:spcBef>
              <a:spcAft>
                <a:spcPts val="0"/>
              </a:spcAft>
              <a:buClr>
                <a:schemeClr val="lt1"/>
              </a:buClr>
              <a:buSzPts val="1800"/>
              <a:buFont typeface="Open Sans"/>
              <a:buChar char="●"/>
            </a:pPr>
            <a:r>
              <a:rPr lang="en" sz="1800">
                <a:solidFill>
                  <a:schemeClr val="lt1"/>
                </a:solidFill>
              </a:rPr>
              <a:t>Provide the election results to the Chair so they can announce results. </a:t>
            </a:r>
            <a:endParaRPr sz="1800">
              <a:solidFill>
                <a:schemeClr val="lt1"/>
              </a:solidFill>
            </a:endParaRPr>
          </a:p>
          <a:p>
            <a:pPr indent="-342900" lvl="0" marL="457200" rtl="0" algn="l">
              <a:spcBef>
                <a:spcPts val="0"/>
              </a:spcBef>
              <a:spcAft>
                <a:spcPts val="0"/>
              </a:spcAft>
              <a:buClr>
                <a:schemeClr val="lt1"/>
              </a:buClr>
              <a:buSzPts val="1800"/>
              <a:buFont typeface="Open Sans"/>
              <a:buChar char="●"/>
            </a:pPr>
            <a:r>
              <a:rPr lang="en" sz="1800">
                <a:solidFill>
                  <a:schemeClr val="lt1"/>
                </a:solidFill>
              </a:rPr>
              <a:t>Provide </a:t>
            </a:r>
            <a:r>
              <a:rPr lang="en" sz="1800" u="sng">
                <a:solidFill>
                  <a:srgbClr val="00FF00"/>
                </a:solidFill>
                <a:hlinkClick r:id="rId7">
                  <a:extLst>
                    <a:ext uri="{A12FA001-AC4F-418D-AE19-62706E023703}">
                      <ahyp:hlinkClr val="tx"/>
                    </a:ext>
                  </a:extLst>
                </a:hlinkClick>
              </a:rPr>
              <a:t>delegate questionnaire</a:t>
            </a:r>
            <a:r>
              <a:rPr lang="en" sz="1800">
                <a:solidFill>
                  <a:schemeClr val="lt1"/>
                </a:solidFill>
              </a:rPr>
              <a:t>, </a:t>
            </a:r>
            <a:r>
              <a:rPr lang="en" sz="1800" u="sng">
                <a:solidFill>
                  <a:srgbClr val="00FF00"/>
                </a:solidFill>
                <a:hlinkClick r:id="rId8">
                  <a:extLst>
                    <a:ext uri="{A12FA001-AC4F-418D-AE19-62706E023703}">
                      <ahyp:hlinkClr val="tx"/>
                    </a:ext>
                  </a:extLst>
                </a:hlinkClick>
              </a:rPr>
              <a:t>payment</a:t>
            </a:r>
            <a:r>
              <a:rPr lang="en" sz="1800">
                <a:solidFill>
                  <a:schemeClr val="lt1"/>
                </a:solidFill>
              </a:rPr>
              <a:t>, and</a:t>
            </a:r>
            <a:r>
              <a:rPr lang="en" sz="1800">
                <a:solidFill>
                  <a:srgbClr val="00FF00"/>
                </a:solidFill>
              </a:rPr>
              <a:t> </a:t>
            </a:r>
            <a:r>
              <a:rPr lang="en" sz="1800" u="sng">
                <a:solidFill>
                  <a:srgbClr val="00FF00"/>
                </a:solidFill>
                <a:hlinkClick r:id="rId9">
                  <a:extLst>
                    <a:ext uri="{A12FA001-AC4F-418D-AE19-62706E023703}">
                      <ahyp:hlinkClr val="tx"/>
                    </a:ext>
                  </a:extLst>
                </a:hlinkClick>
              </a:rPr>
              <a:t>fee waiver</a:t>
            </a:r>
            <a:r>
              <a:rPr lang="en" sz="1800">
                <a:solidFill>
                  <a:schemeClr val="lt1"/>
                </a:solidFill>
              </a:rPr>
              <a:t> links  to the elected delegates and alternates using the zoom chat. </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29"/>
          <p:cNvSpPr txBox="1"/>
          <p:nvPr/>
        </p:nvSpPr>
        <p:spPr>
          <a:xfrm>
            <a:off x="4588650" y="389100"/>
            <a:ext cx="3969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a:solidFill>
                <a:srgbClr val="0C4060"/>
              </a:solidFill>
              <a:latin typeface="Calibri"/>
              <a:ea typeface="Calibri"/>
              <a:cs typeface="Calibri"/>
              <a:sym typeface="Calibri"/>
            </a:endParaRPr>
          </a:p>
        </p:txBody>
      </p:sp>
      <p:sp>
        <p:nvSpPr>
          <p:cNvPr id="129" name="Google Shape;129;p29"/>
          <p:cNvSpPr txBox="1"/>
          <p:nvPr>
            <p:ph type="ctrTitle"/>
          </p:nvPr>
        </p:nvSpPr>
        <p:spPr>
          <a:xfrm>
            <a:off x="584450" y="269838"/>
            <a:ext cx="7623900" cy="6078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700">
                <a:solidFill>
                  <a:srgbClr val="FFFFFF"/>
                </a:solidFill>
              </a:rPr>
              <a:t>Pre-Caucus Meeting</a:t>
            </a:r>
            <a:endParaRPr i="1" sz="2700">
              <a:solidFill>
                <a:srgbClr val="FFFFFF"/>
              </a:solidFill>
            </a:endParaRPr>
          </a:p>
        </p:txBody>
      </p:sp>
      <p:sp>
        <p:nvSpPr>
          <p:cNvPr id="130" name="Google Shape;130;p29"/>
          <p:cNvSpPr txBox="1"/>
          <p:nvPr/>
        </p:nvSpPr>
        <p:spPr>
          <a:xfrm>
            <a:off x="632076" y="1037266"/>
            <a:ext cx="7365300" cy="383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rgbClr val="FFFFFF"/>
                </a:solidFill>
                <a:latin typeface="Open Sans"/>
                <a:ea typeface="Open Sans"/>
                <a:cs typeface="Open Sans"/>
                <a:sym typeface="Open Sans"/>
              </a:rPr>
              <a:t>T</a:t>
            </a:r>
            <a:r>
              <a:rPr b="1" lang="en" sz="1300">
                <a:solidFill>
                  <a:srgbClr val="FFFFFF"/>
                </a:solidFill>
                <a:latin typeface="Open Sans"/>
                <a:ea typeface="Open Sans"/>
                <a:cs typeface="Open Sans"/>
                <a:sym typeface="Open Sans"/>
              </a:rPr>
              <a:t>he chair and volunteers will meet prior to the caucus– ask your chair when you will meet.</a:t>
            </a:r>
            <a:endParaRPr b="1" sz="13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3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300">
                <a:solidFill>
                  <a:srgbClr val="FFFFFF"/>
                </a:solidFill>
                <a:latin typeface="Open Sans"/>
                <a:ea typeface="Open Sans"/>
                <a:cs typeface="Open Sans"/>
                <a:sym typeface="Open Sans"/>
              </a:rPr>
              <a:t>Sample Agenda:</a:t>
            </a:r>
            <a:br>
              <a:rPr b="1" lang="en" sz="1300">
                <a:solidFill>
                  <a:srgbClr val="FFFFFF"/>
                </a:solidFill>
                <a:latin typeface="Open Sans"/>
                <a:ea typeface="Open Sans"/>
                <a:cs typeface="Open Sans"/>
                <a:sym typeface="Open Sans"/>
              </a:rPr>
            </a:br>
            <a:endParaRPr b="1" sz="1300">
              <a:solidFill>
                <a:srgbClr val="FFFFFF"/>
              </a:solidFill>
              <a:latin typeface="Open Sans"/>
              <a:ea typeface="Open Sans"/>
              <a:cs typeface="Open Sans"/>
              <a:sym typeface="Open Sans"/>
            </a:endParaRPr>
          </a:p>
          <a:p>
            <a:pPr indent="-311150" lvl="0" marL="457200" rtl="0" algn="l">
              <a:lnSpc>
                <a:spcPct val="115000"/>
              </a:lnSpc>
              <a:spcBef>
                <a:spcPts val="0"/>
              </a:spcBef>
              <a:spcAft>
                <a:spcPts val="0"/>
              </a:spcAft>
              <a:buClr>
                <a:srgbClr val="FFFFFF"/>
              </a:buClr>
              <a:buSzPts val="1300"/>
              <a:buFont typeface="Open Sans Medium"/>
              <a:buAutoNum type="arabicPeriod"/>
            </a:pPr>
            <a:r>
              <a:rPr lang="en" sz="1300">
                <a:solidFill>
                  <a:srgbClr val="FFFFFF"/>
                </a:solidFill>
                <a:latin typeface="Open Sans Medium"/>
                <a:ea typeface="Open Sans Medium"/>
                <a:cs typeface="Open Sans Medium"/>
                <a:sym typeface="Open Sans Medium"/>
              </a:rPr>
              <a:t>Who owns the Zoom link? (Should not be a free Zoom Account)</a:t>
            </a:r>
            <a:endParaRPr sz="1300">
              <a:solidFill>
                <a:srgbClr val="FFFFFF"/>
              </a:solidFill>
              <a:latin typeface="Open Sans Medium"/>
              <a:ea typeface="Open Sans Medium"/>
              <a:cs typeface="Open Sans Medium"/>
              <a:sym typeface="Open Sans Medium"/>
            </a:endParaRPr>
          </a:p>
          <a:p>
            <a:pPr indent="-311150" lvl="0" marL="457200" rtl="0" algn="l">
              <a:lnSpc>
                <a:spcPct val="115000"/>
              </a:lnSpc>
              <a:spcBef>
                <a:spcPts val="0"/>
              </a:spcBef>
              <a:spcAft>
                <a:spcPts val="0"/>
              </a:spcAft>
              <a:buClr>
                <a:srgbClr val="FFFFFF"/>
              </a:buClr>
              <a:buSzPts val="1300"/>
              <a:buFont typeface="Open Sans Medium"/>
              <a:buAutoNum type="arabicPeriod"/>
            </a:pPr>
            <a:r>
              <a:rPr lang="en" sz="1300">
                <a:solidFill>
                  <a:srgbClr val="FFFFFF"/>
                </a:solidFill>
                <a:latin typeface="Open Sans Medium"/>
                <a:ea typeface="Open Sans Medium"/>
                <a:cs typeface="Open Sans Medium"/>
                <a:sym typeface="Open Sans Medium"/>
              </a:rPr>
              <a:t>Who will need to be “co-hosts”?</a:t>
            </a:r>
            <a:endParaRPr sz="1300">
              <a:solidFill>
                <a:srgbClr val="FFFFFF"/>
              </a:solidFill>
              <a:latin typeface="Open Sans Medium"/>
              <a:ea typeface="Open Sans Medium"/>
              <a:cs typeface="Open Sans Medium"/>
              <a:sym typeface="Open Sans Medium"/>
            </a:endParaRPr>
          </a:p>
          <a:p>
            <a:pPr indent="-311150" lvl="0" marL="457200" rtl="0" algn="l">
              <a:lnSpc>
                <a:spcPct val="115000"/>
              </a:lnSpc>
              <a:spcBef>
                <a:spcPts val="0"/>
              </a:spcBef>
              <a:spcAft>
                <a:spcPts val="0"/>
              </a:spcAft>
              <a:buClr>
                <a:srgbClr val="00FF00"/>
              </a:buClr>
              <a:buSzPts val="1300"/>
              <a:buFont typeface="Open Sans Medium"/>
              <a:buAutoNum type="arabicPeriod"/>
            </a:pPr>
            <a:r>
              <a:rPr lang="en" sz="1300" u="sng">
                <a:solidFill>
                  <a:srgbClr val="00FF00"/>
                </a:solidFill>
                <a:latin typeface="Open Sans Medium"/>
                <a:ea typeface="Open Sans Medium"/>
                <a:cs typeface="Open Sans Medium"/>
                <a:sym typeface="Open Sans Medium"/>
                <a:hlinkClick r:id="rId4">
                  <a:extLst>
                    <a:ext uri="{A12FA001-AC4F-418D-AE19-62706E023703}">
                      <ahyp:hlinkClr val="tx"/>
                    </a:ext>
                  </a:extLst>
                </a:hlinkClick>
              </a:rPr>
              <a:t>Zoom settings (enabled before caucus)</a:t>
            </a:r>
            <a:endParaRPr sz="1300">
              <a:solidFill>
                <a:srgbClr val="00FF00"/>
              </a:solidFill>
              <a:latin typeface="Open Sans Medium"/>
              <a:ea typeface="Open Sans Medium"/>
              <a:cs typeface="Open Sans Medium"/>
              <a:sym typeface="Open Sans Medium"/>
            </a:endParaRPr>
          </a:p>
          <a:p>
            <a:pPr indent="-311150" lvl="0" marL="457200" rtl="0" algn="l">
              <a:lnSpc>
                <a:spcPct val="115000"/>
              </a:lnSpc>
              <a:spcBef>
                <a:spcPts val="0"/>
              </a:spcBef>
              <a:spcAft>
                <a:spcPts val="0"/>
              </a:spcAft>
              <a:buClr>
                <a:srgbClr val="FFFFFF"/>
              </a:buClr>
              <a:buSzPts val="1300"/>
              <a:buFont typeface="Open Sans Medium"/>
              <a:buAutoNum type="arabicPeriod"/>
            </a:pPr>
            <a:r>
              <a:rPr lang="en" sz="1300">
                <a:solidFill>
                  <a:srgbClr val="FFFFFF"/>
                </a:solidFill>
                <a:latin typeface="Open Sans Medium"/>
                <a:ea typeface="Open Sans Medium"/>
                <a:cs typeface="Open Sans Medium"/>
                <a:sym typeface="Open Sans Medium"/>
              </a:rPr>
              <a:t>Renaming participants</a:t>
            </a:r>
            <a:endParaRPr sz="1300">
              <a:solidFill>
                <a:srgbClr val="FFFFFF"/>
              </a:solidFill>
              <a:latin typeface="Open Sans Medium"/>
              <a:ea typeface="Open Sans Medium"/>
              <a:cs typeface="Open Sans Medium"/>
              <a:sym typeface="Open Sans Medium"/>
            </a:endParaRPr>
          </a:p>
          <a:p>
            <a:pPr indent="-311150" lvl="0" marL="457200" rtl="0" algn="l">
              <a:lnSpc>
                <a:spcPct val="115000"/>
              </a:lnSpc>
              <a:spcBef>
                <a:spcPts val="0"/>
              </a:spcBef>
              <a:spcAft>
                <a:spcPts val="0"/>
              </a:spcAft>
              <a:buClr>
                <a:srgbClr val="FFFFFF"/>
              </a:buClr>
              <a:buSzPts val="1300"/>
              <a:buFont typeface="Open Sans Medium"/>
              <a:buAutoNum type="arabicPeriod"/>
            </a:pPr>
            <a:r>
              <a:rPr lang="en" sz="1300">
                <a:solidFill>
                  <a:srgbClr val="FFFFFF"/>
                </a:solidFill>
                <a:latin typeface="Open Sans Medium"/>
                <a:ea typeface="Open Sans Medium"/>
                <a:cs typeface="Open Sans Medium"/>
                <a:sym typeface="Open Sans Medium"/>
              </a:rPr>
              <a:t>Are we using breakout rooms?</a:t>
            </a:r>
            <a:endParaRPr sz="1300">
              <a:solidFill>
                <a:srgbClr val="FFFFFF"/>
              </a:solidFill>
              <a:latin typeface="Open Sans Medium"/>
              <a:ea typeface="Open Sans Medium"/>
              <a:cs typeface="Open Sans Medium"/>
              <a:sym typeface="Open Sans Medium"/>
            </a:endParaRPr>
          </a:p>
          <a:p>
            <a:pPr indent="-311150" lvl="0" marL="457200" rtl="0" algn="l">
              <a:lnSpc>
                <a:spcPct val="115000"/>
              </a:lnSpc>
              <a:spcBef>
                <a:spcPts val="0"/>
              </a:spcBef>
              <a:spcAft>
                <a:spcPts val="0"/>
              </a:spcAft>
              <a:buClr>
                <a:srgbClr val="FFFFFF"/>
              </a:buClr>
              <a:buSzPts val="1300"/>
              <a:buFont typeface="Open Sans Medium"/>
              <a:buAutoNum type="arabicPeriod"/>
            </a:pPr>
            <a:r>
              <a:rPr lang="en" sz="1300">
                <a:solidFill>
                  <a:srgbClr val="FFFFFF"/>
                </a:solidFill>
                <a:latin typeface="Open Sans Medium"/>
                <a:ea typeface="Open Sans Medium"/>
                <a:cs typeface="Open Sans Medium"/>
                <a:sym typeface="Open Sans Medium"/>
              </a:rPr>
              <a:t>How are we confirming voter registration?</a:t>
            </a:r>
            <a:endParaRPr sz="1300">
              <a:solidFill>
                <a:srgbClr val="FFFFFF"/>
              </a:solidFill>
              <a:latin typeface="Open Sans Medium"/>
              <a:ea typeface="Open Sans Medium"/>
              <a:cs typeface="Open Sans Medium"/>
              <a:sym typeface="Open Sans Medium"/>
            </a:endParaRPr>
          </a:p>
          <a:p>
            <a:pPr indent="-311150" lvl="0" marL="457200" rtl="0" algn="l">
              <a:lnSpc>
                <a:spcPct val="115000"/>
              </a:lnSpc>
              <a:spcBef>
                <a:spcPts val="0"/>
              </a:spcBef>
              <a:spcAft>
                <a:spcPts val="0"/>
              </a:spcAft>
              <a:buClr>
                <a:srgbClr val="FFFFFF"/>
              </a:buClr>
              <a:buSzPts val="1300"/>
              <a:buFont typeface="Open Sans Medium"/>
              <a:buAutoNum type="arabicPeriod"/>
            </a:pPr>
            <a:r>
              <a:rPr lang="en" sz="1300">
                <a:solidFill>
                  <a:srgbClr val="FFFFFF"/>
                </a:solidFill>
                <a:latin typeface="Open Sans Medium"/>
                <a:ea typeface="Open Sans Medium"/>
                <a:cs typeface="Open Sans Medium"/>
                <a:sym typeface="Open Sans Medium"/>
              </a:rPr>
              <a:t>Are there other volunteers? What are their roles?</a:t>
            </a:r>
            <a:endParaRPr sz="1300">
              <a:solidFill>
                <a:srgbClr val="FFFFFF"/>
              </a:solidFill>
              <a:latin typeface="Open Sans Medium"/>
              <a:ea typeface="Open Sans Medium"/>
              <a:cs typeface="Open Sans Medium"/>
              <a:sym typeface="Open Sans Medium"/>
            </a:endParaRPr>
          </a:p>
          <a:p>
            <a:pPr indent="-311150" lvl="1" marL="914400" rtl="0" algn="l">
              <a:lnSpc>
                <a:spcPct val="115000"/>
              </a:lnSpc>
              <a:spcBef>
                <a:spcPts val="0"/>
              </a:spcBef>
              <a:spcAft>
                <a:spcPts val="0"/>
              </a:spcAft>
              <a:buClr>
                <a:srgbClr val="FFFFFF"/>
              </a:buClr>
              <a:buSzPts val="1300"/>
              <a:buFont typeface="Open Sans Medium"/>
              <a:buAutoNum type="alphaLcPeriod"/>
            </a:pPr>
            <a:r>
              <a:rPr lang="en" sz="1300">
                <a:solidFill>
                  <a:srgbClr val="FFFFFF"/>
                </a:solidFill>
                <a:latin typeface="Open Sans Medium"/>
                <a:ea typeface="Open Sans Medium"/>
                <a:cs typeface="Open Sans Medium"/>
                <a:sym typeface="Open Sans Medium"/>
              </a:rPr>
              <a:t>Registration, Tellers, and Timekeeper</a:t>
            </a:r>
            <a:endParaRPr sz="1300">
              <a:solidFill>
                <a:srgbClr val="FFFFFF"/>
              </a:solidFill>
              <a:latin typeface="Open Sans Medium"/>
              <a:ea typeface="Open Sans Medium"/>
              <a:cs typeface="Open Sans Medium"/>
              <a:sym typeface="Open Sans Medium"/>
            </a:endParaRPr>
          </a:p>
          <a:p>
            <a:pPr indent="-311150" lvl="0" marL="457200" rtl="0" algn="l">
              <a:lnSpc>
                <a:spcPct val="115000"/>
              </a:lnSpc>
              <a:spcBef>
                <a:spcPts val="0"/>
              </a:spcBef>
              <a:spcAft>
                <a:spcPts val="0"/>
              </a:spcAft>
              <a:buClr>
                <a:srgbClr val="FFFFFF"/>
              </a:buClr>
              <a:buSzPts val="1300"/>
              <a:buFont typeface="Open Sans Medium"/>
              <a:buAutoNum type="arabicPeriod"/>
            </a:pPr>
            <a:r>
              <a:rPr lang="en" sz="1300">
                <a:solidFill>
                  <a:srgbClr val="FFFFFF"/>
                </a:solidFill>
                <a:latin typeface="Open Sans Medium"/>
                <a:ea typeface="Open Sans Medium"/>
                <a:cs typeface="Open Sans Medium"/>
                <a:sym typeface="Open Sans Medium"/>
              </a:rPr>
              <a:t>Voting procedure</a:t>
            </a:r>
            <a:endParaRPr sz="1300">
              <a:solidFill>
                <a:srgbClr val="FFFFFF"/>
              </a:solidFill>
              <a:latin typeface="Open Sans Medium"/>
              <a:ea typeface="Open Sans Medium"/>
              <a:cs typeface="Open Sans Medium"/>
              <a:sym typeface="Open Sans Medium"/>
            </a:endParaRPr>
          </a:p>
          <a:p>
            <a:pPr indent="-311150" lvl="1" marL="914400" rtl="0" algn="l">
              <a:lnSpc>
                <a:spcPct val="115000"/>
              </a:lnSpc>
              <a:spcBef>
                <a:spcPts val="0"/>
              </a:spcBef>
              <a:spcAft>
                <a:spcPts val="0"/>
              </a:spcAft>
              <a:buClr>
                <a:srgbClr val="FFFFFF"/>
              </a:buClr>
              <a:buSzPts val="1300"/>
              <a:buFont typeface="Open Sans Medium"/>
              <a:buAutoNum type="alphaLcPeriod"/>
            </a:pPr>
            <a:r>
              <a:rPr lang="en" sz="1300">
                <a:solidFill>
                  <a:srgbClr val="FFFFFF"/>
                </a:solidFill>
                <a:latin typeface="Open Sans Medium"/>
                <a:ea typeface="Open Sans Medium"/>
                <a:cs typeface="Open Sans Medium"/>
                <a:sym typeface="Open Sans Medium"/>
              </a:rPr>
              <a:t>Voice Vote, Zoom Chat, or Google Form</a:t>
            </a:r>
            <a:endParaRPr sz="1300">
              <a:solidFill>
                <a:srgbClr val="FFFFFF"/>
              </a:solidFill>
              <a:latin typeface="Open Sans Medium"/>
              <a:ea typeface="Open Sans Medium"/>
              <a:cs typeface="Open Sans Medium"/>
              <a:sym typeface="Open Sans Medium"/>
            </a:endParaRPr>
          </a:p>
          <a:p>
            <a:pPr indent="-311150" lvl="0" marL="457200" rtl="0" algn="l">
              <a:lnSpc>
                <a:spcPct val="115000"/>
              </a:lnSpc>
              <a:spcBef>
                <a:spcPts val="0"/>
              </a:spcBef>
              <a:spcAft>
                <a:spcPts val="0"/>
              </a:spcAft>
              <a:buClr>
                <a:srgbClr val="FFFFFF"/>
              </a:buClr>
              <a:buSzPts val="1300"/>
              <a:buFont typeface="Open Sans Medium"/>
              <a:buAutoNum type="arabicPeriod"/>
            </a:pPr>
            <a:r>
              <a:rPr lang="en" sz="1300">
                <a:solidFill>
                  <a:srgbClr val="FFFFFF"/>
                </a:solidFill>
                <a:latin typeface="Open Sans Medium"/>
                <a:ea typeface="Open Sans Medium"/>
                <a:cs typeface="Open Sans Medium"/>
                <a:sym typeface="Open Sans Medium"/>
              </a:rPr>
              <a:t>Zoom Chat Post Caucus Forms</a:t>
            </a:r>
            <a:endParaRPr sz="1300">
              <a:solidFill>
                <a:srgbClr val="FFFFFF"/>
              </a:solidFill>
              <a:latin typeface="Open Sans Medium"/>
              <a:ea typeface="Open Sans Medium"/>
              <a:cs typeface="Open Sans Medium"/>
              <a:sym typeface="Open Sa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 name="Shape 134"/>
        <p:cNvGrpSpPr/>
        <p:nvPr/>
      </p:nvGrpSpPr>
      <p:grpSpPr>
        <a:xfrm>
          <a:off x="0" y="0"/>
          <a:ext cx="0" cy="0"/>
          <a:chOff x="0" y="0"/>
          <a:chExt cx="0" cy="0"/>
        </a:xfrm>
      </p:grpSpPr>
      <p:sp>
        <p:nvSpPr>
          <p:cNvPr id="135" name="Google Shape;135;p30"/>
          <p:cNvSpPr txBox="1"/>
          <p:nvPr/>
        </p:nvSpPr>
        <p:spPr>
          <a:xfrm>
            <a:off x="4588650" y="389100"/>
            <a:ext cx="3969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a:solidFill>
                <a:srgbClr val="0C4060"/>
              </a:solidFill>
              <a:latin typeface="Calibri"/>
              <a:ea typeface="Calibri"/>
              <a:cs typeface="Calibri"/>
              <a:sym typeface="Calibri"/>
            </a:endParaRPr>
          </a:p>
        </p:txBody>
      </p:sp>
      <p:sp>
        <p:nvSpPr>
          <p:cNvPr id="136" name="Google Shape;136;p30"/>
          <p:cNvSpPr txBox="1"/>
          <p:nvPr>
            <p:ph type="ctrTitle"/>
          </p:nvPr>
        </p:nvSpPr>
        <p:spPr>
          <a:xfrm>
            <a:off x="411900" y="269850"/>
            <a:ext cx="7796400" cy="6078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a:solidFill>
                  <a:srgbClr val="FFFFFF"/>
                </a:solidFill>
              </a:rPr>
              <a:t>Checklist: Pre-Caucus (ASAP)</a:t>
            </a:r>
            <a:endParaRPr>
              <a:solidFill>
                <a:srgbClr val="FFFFFF"/>
              </a:solidFill>
            </a:endParaRPr>
          </a:p>
        </p:txBody>
      </p:sp>
      <p:sp>
        <p:nvSpPr>
          <p:cNvPr id="137" name="Google Shape;137;p30"/>
          <p:cNvSpPr txBox="1"/>
          <p:nvPr/>
        </p:nvSpPr>
        <p:spPr>
          <a:xfrm>
            <a:off x="317750" y="1037275"/>
            <a:ext cx="8555700" cy="440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chemeClr val="lt1"/>
                </a:solidFill>
                <a:latin typeface="Open Sans"/>
                <a:ea typeface="Open Sans"/>
                <a:cs typeface="Open Sans"/>
                <a:sym typeface="Open Sans"/>
              </a:rPr>
              <a:t>Work with your Chair to ensure proper zoom settings. The Chair will need a Zoom Pro Account for the caucus and to utilize the following capabilities:</a:t>
            </a:r>
            <a:br>
              <a:rPr b="1" lang="en" sz="1200">
                <a:solidFill>
                  <a:schemeClr val="lt1"/>
                </a:solidFill>
                <a:latin typeface="Open Sans"/>
                <a:ea typeface="Open Sans"/>
                <a:cs typeface="Open Sans"/>
                <a:sym typeface="Open Sans"/>
              </a:rPr>
            </a:br>
            <a:endParaRPr b="1" sz="1200">
              <a:solidFill>
                <a:schemeClr val="lt1"/>
              </a:solidFill>
              <a:latin typeface="Open Sans"/>
              <a:ea typeface="Open Sans"/>
              <a:cs typeface="Open Sans"/>
              <a:sym typeface="Open Sans"/>
            </a:endParaRPr>
          </a:p>
          <a:p>
            <a:pPr indent="-304800" lvl="0" marL="457200" rtl="0" algn="l">
              <a:lnSpc>
                <a:spcPct val="115000"/>
              </a:lnSpc>
              <a:spcBef>
                <a:spcPts val="0"/>
              </a:spcBef>
              <a:spcAft>
                <a:spcPts val="0"/>
              </a:spcAft>
              <a:buClr>
                <a:schemeClr val="lt1"/>
              </a:buClr>
              <a:buSzPts val="1200"/>
              <a:buFont typeface="Open Sans Medium"/>
              <a:buChar char="❏"/>
            </a:pPr>
            <a:r>
              <a:rPr lang="en" sz="1200">
                <a:solidFill>
                  <a:schemeClr val="lt1"/>
                </a:solidFill>
                <a:latin typeface="Open Sans Medium"/>
                <a:ea typeface="Open Sans Medium"/>
                <a:cs typeface="Open Sans Medium"/>
                <a:sym typeface="Open Sans Medium"/>
              </a:rPr>
              <a:t>Zoom Registration Required</a:t>
            </a:r>
            <a:endParaRPr sz="1200">
              <a:solidFill>
                <a:schemeClr val="lt1"/>
              </a:solidFill>
              <a:latin typeface="Open Sans Medium"/>
              <a:ea typeface="Open Sans Medium"/>
              <a:cs typeface="Open Sans Medium"/>
              <a:sym typeface="Open Sans Medium"/>
            </a:endParaRPr>
          </a:p>
          <a:p>
            <a:pPr indent="-304800" lvl="0" marL="457200" rtl="0" algn="l">
              <a:lnSpc>
                <a:spcPct val="115000"/>
              </a:lnSpc>
              <a:spcBef>
                <a:spcPts val="0"/>
              </a:spcBef>
              <a:spcAft>
                <a:spcPts val="0"/>
              </a:spcAft>
              <a:buClr>
                <a:schemeClr val="lt1"/>
              </a:buClr>
              <a:buSzPts val="1200"/>
              <a:buFont typeface="Open Sans Medium"/>
              <a:buChar char="❏"/>
            </a:pPr>
            <a:r>
              <a:rPr lang="en" sz="1200">
                <a:solidFill>
                  <a:schemeClr val="lt1"/>
                </a:solidFill>
                <a:latin typeface="Open Sans Medium"/>
                <a:ea typeface="Open Sans Medium"/>
                <a:cs typeface="Open Sans Medium"/>
                <a:sym typeface="Open Sans Medium"/>
              </a:rPr>
              <a:t>Zoom Registration Questions:</a:t>
            </a:r>
            <a:endParaRPr sz="1200">
              <a:solidFill>
                <a:schemeClr val="lt1"/>
              </a:solidFill>
              <a:latin typeface="Open Sans Medium"/>
              <a:ea typeface="Open Sans Medium"/>
              <a:cs typeface="Open Sans Medium"/>
              <a:sym typeface="Open Sans Medium"/>
            </a:endParaRPr>
          </a:p>
          <a:p>
            <a:pPr indent="-304800" lvl="1" marL="914400" rtl="0" algn="l">
              <a:lnSpc>
                <a:spcPct val="115000"/>
              </a:lnSpc>
              <a:spcBef>
                <a:spcPts val="0"/>
              </a:spcBef>
              <a:spcAft>
                <a:spcPts val="0"/>
              </a:spcAft>
              <a:buClr>
                <a:schemeClr val="lt1"/>
              </a:buClr>
              <a:buSzPts val="1200"/>
              <a:buFont typeface="Open Sans Medium"/>
              <a:buChar char="❏"/>
            </a:pPr>
            <a:r>
              <a:rPr lang="en" sz="1200">
                <a:solidFill>
                  <a:schemeClr val="lt1"/>
                </a:solidFill>
                <a:latin typeface="Open Sans Medium"/>
                <a:ea typeface="Open Sans Medium"/>
                <a:cs typeface="Open Sans Medium"/>
                <a:sym typeface="Open Sans Medium"/>
              </a:rPr>
              <a:t>Last Name</a:t>
            </a:r>
            <a:endParaRPr sz="1200">
              <a:solidFill>
                <a:schemeClr val="lt1"/>
              </a:solidFill>
              <a:latin typeface="Open Sans Medium"/>
              <a:ea typeface="Open Sans Medium"/>
              <a:cs typeface="Open Sans Medium"/>
              <a:sym typeface="Open Sans Medium"/>
            </a:endParaRPr>
          </a:p>
          <a:p>
            <a:pPr indent="-304800" lvl="1" marL="914400" rtl="0" algn="l">
              <a:lnSpc>
                <a:spcPct val="115000"/>
              </a:lnSpc>
              <a:spcBef>
                <a:spcPts val="0"/>
              </a:spcBef>
              <a:spcAft>
                <a:spcPts val="0"/>
              </a:spcAft>
              <a:buClr>
                <a:schemeClr val="lt1"/>
              </a:buClr>
              <a:buSzPts val="1200"/>
              <a:buFont typeface="Open Sans Medium"/>
              <a:buChar char="❏"/>
            </a:pPr>
            <a:r>
              <a:rPr lang="en" sz="1200">
                <a:solidFill>
                  <a:schemeClr val="lt1"/>
                </a:solidFill>
                <a:latin typeface="Open Sans Medium"/>
                <a:ea typeface="Open Sans Medium"/>
                <a:cs typeface="Open Sans Medium"/>
                <a:sym typeface="Open Sans Medium"/>
              </a:rPr>
              <a:t>Address</a:t>
            </a:r>
            <a:endParaRPr sz="1200">
              <a:solidFill>
                <a:schemeClr val="lt1"/>
              </a:solidFill>
              <a:latin typeface="Open Sans Medium"/>
              <a:ea typeface="Open Sans Medium"/>
              <a:cs typeface="Open Sans Medium"/>
              <a:sym typeface="Open Sans Medium"/>
            </a:endParaRPr>
          </a:p>
          <a:p>
            <a:pPr indent="-304800" lvl="1" marL="914400" rtl="0" algn="l">
              <a:lnSpc>
                <a:spcPct val="115000"/>
              </a:lnSpc>
              <a:spcBef>
                <a:spcPts val="0"/>
              </a:spcBef>
              <a:spcAft>
                <a:spcPts val="0"/>
              </a:spcAft>
              <a:buClr>
                <a:schemeClr val="lt1"/>
              </a:buClr>
              <a:buSzPts val="1200"/>
              <a:buFont typeface="Open Sans Medium"/>
              <a:buChar char="❏"/>
            </a:pPr>
            <a:r>
              <a:rPr lang="en" sz="1200">
                <a:solidFill>
                  <a:schemeClr val="lt1"/>
                </a:solidFill>
                <a:latin typeface="Open Sans Medium"/>
                <a:ea typeface="Open Sans Medium"/>
                <a:cs typeface="Open Sans Medium"/>
                <a:sym typeface="Open Sans Medium"/>
              </a:rPr>
              <a:t>Phone</a:t>
            </a:r>
            <a:endParaRPr sz="1200">
              <a:solidFill>
                <a:schemeClr val="lt1"/>
              </a:solidFill>
              <a:latin typeface="Open Sans Medium"/>
              <a:ea typeface="Open Sans Medium"/>
              <a:cs typeface="Open Sans Medium"/>
              <a:sym typeface="Open Sans Medium"/>
            </a:endParaRPr>
          </a:p>
          <a:p>
            <a:pPr indent="-304800" lvl="1" marL="914400" rtl="0" algn="l">
              <a:lnSpc>
                <a:spcPct val="115000"/>
              </a:lnSpc>
              <a:spcBef>
                <a:spcPts val="0"/>
              </a:spcBef>
              <a:spcAft>
                <a:spcPts val="0"/>
              </a:spcAft>
              <a:buClr>
                <a:schemeClr val="lt1"/>
              </a:buClr>
              <a:buSzPts val="1200"/>
              <a:buFont typeface="Open Sans Medium"/>
              <a:buChar char="❏"/>
            </a:pPr>
            <a:r>
              <a:rPr lang="en" sz="1200">
                <a:solidFill>
                  <a:schemeClr val="lt1"/>
                </a:solidFill>
                <a:latin typeface="Open Sans Medium"/>
                <a:ea typeface="Open Sans Medium"/>
                <a:cs typeface="Open Sans Medium"/>
                <a:sym typeface="Open Sans Medium"/>
              </a:rPr>
              <a:t>Gender/Nonbinary</a:t>
            </a:r>
            <a:endParaRPr sz="1200">
              <a:solidFill>
                <a:schemeClr val="lt1"/>
              </a:solidFill>
              <a:latin typeface="Open Sans Medium"/>
              <a:ea typeface="Open Sans Medium"/>
              <a:cs typeface="Open Sans Medium"/>
              <a:sym typeface="Open Sans Medium"/>
            </a:endParaRPr>
          </a:p>
          <a:p>
            <a:pPr indent="-304800" lvl="1" marL="914400" rtl="0" algn="l">
              <a:lnSpc>
                <a:spcPct val="115000"/>
              </a:lnSpc>
              <a:spcBef>
                <a:spcPts val="0"/>
              </a:spcBef>
              <a:spcAft>
                <a:spcPts val="0"/>
              </a:spcAft>
              <a:buClr>
                <a:schemeClr val="lt1"/>
              </a:buClr>
              <a:buSzPts val="1200"/>
              <a:buFont typeface="Open Sans Medium"/>
              <a:buChar char="❏"/>
            </a:pPr>
            <a:r>
              <a:rPr lang="en" sz="1200">
                <a:solidFill>
                  <a:schemeClr val="lt1"/>
                </a:solidFill>
                <a:latin typeface="Open Sans Medium"/>
                <a:ea typeface="Open Sans Medium"/>
                <a:cs typeface="Open Sans Medium"/>
                <a:sym typeface="Open Sans Medium"/>
              </a:rPr>
              <a:t>Ward (Cities Only)</a:t>
            </a:r>
            <a:endParaRPr sz="1200">
              <a:solidFill>
                <a:schemeClr val="lt1"/>
              </a:solidFill>
              <a:latin typeface="Open Sans Medium"/>
              <a:ea typeface="Open Sans Medium"/>
              <a:cs typeface="Open Sans Medium"/>
              <a:sym typeface="Open Sans Medium"/>
            </a:endParaRPr>
          </a:p>
          <a:p>
            <a:pPr indent="-304800" lvl="0" marL="457200" rtl="0" algn="l">
              <a:lnSpc>
                <a:spcPct val="115000"/>
              </a:lnSpc>
              <a:spcBef>
                <a:spcPts val="0"/>
              </a:spcBef>
              <a:spcAft>
                <a:spcPts val="0"/>
              </a:spcAft>
              <a:buClr>
                <a:schemeClr val="lt1"/>
              </a:buClr>
              <a:buSzPts val="1200"/>
              <a:buFont typeface="Open Sans Medium"/>
              <a:buChar char="❏"/>
            </a:pPr>
            <a:r>
              <a:rPr lang="en" sz="1200">
                <a:solidFill>
                  <a:schemeClr val="lt1"/>
                </a:solidFill>
                <a:latin typeface="Open Sans Medium"/>
                <a:ea typeface="Open Sans Medium"/>
                <a:cs typeface="Open Sans Medium"/>
                <a:sym typeface="Open Sans Medium"/>
              </a:rPr>
              <a:t>Closed Captioning Enabled</a:t>
            </a:r>
            <a:endParaRPr sz="1200">
              <a:solidFill>
                <a:schemeClr val="lt1"/>
              </a:solidFill>
              <a:latin typeface="Open Sans Medium"/>
              <a:ea typeface="Open Sans Medium"/>
              <a:cs typeface="Open Sans Medium"/>
              <a:sym typeface="Open Sans Medium"/>
            </a:endParaRPr>
          </a:p>
          <a:p>
            <a:pPr indent="-304800" lvl="0" marL="457200" rtl="0" algn="l">
              <a:lnSpc>
                <a:spcPct val="115000"/>
              </a:lnSpc>
              <a:spcBef>
                <a:spcPts val="0"/>
              </a:spcBef>
              <a:spcAft>
                <a:spcPts val="0"/>
              </a:spcAft>
              <a:buClr>
                <a:schemeClr val="lt1"/>
              </a:buClr>
              <a:buSzPts val="1200"/>
              <a:buFont typeface="Open Sans Medium"/>
              <a:buChar char="❏"/>
            </a:pPr>
            <a:r>
              <a:rPr lang="en" sz="1200">
                <a:solidFill>
                  <a:schemeClr val="lt1"/>
                </a:solidFill>
                <a:latin typeface="Open Sans Medium"/>
                <a:ea typeface="Open Sans Medium"/>
                <a:cs typeface="Open Sans Medium"/>
                <a:sym typeface="Open Sans Medium"/>
              </a:rPr>
              <a:t>Breakout Rooms (for Cities with Wards)</a:t>
            </a:r>
            <a:endParaRPr sz="1200">
              <a:solidFill>
                <a:schemeClr val="lt1"/>
              </a:solidFill>
              <a:latin typeface="Open Sans Medium"/>
              <a:ea typeface="Open Sans Medium"/>
              <a:cs typeface="Open Sans Medium"/>
              <a:sym typeface="Open Sans Medium"/>
            </a:endParaRPr>
          </a:p>
          <a:p>
            <a:pPr indent="0" lvl="0" marL="0" rtl="0" algn="l">
              <a:lnSpc>
                <a:spcPct val="115000"/>
              </a:lnSpc>
              <a:spcBef>
                <a:spcPts val="0"/>
              </a:spcBef>
              <a:spcAft>
                <a:spcPts val="0"/>
              </a:spcAft>
              <a:buNone/>
            </a:pPr>
            <a:r>
              <a:t/>
            </a:r>
            <a:endParaRPr b="1" sz="12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chemeClr val="lt1"/>
                </a:solidFill>
                <a:latin typeface="Open Sans"/>
                <a:ea typeface="Open Sans"/>
                <a:cs typeface="Open Sans"/>
                <a:sym typeface="Open Sans"/>
              </a:rPr>
              <a:t>To learn more about these Zoom settings, click </a:t>
            </a:r>
            <a:r>
              <a:rPr b="1" lang="en" sz="1200" u="sng">
                <a:solidFill>
                  <a:schemeClr val="lt1"/>
                </a:solidFill>
                <a:latin typeface="Open Sans"/>
                <a:ea typeface="Open Sans"/>
                <a:cs typeface="Open Sans"/>
                <a:sym typeface="Open Sans"/>
                <a:hlinkClick r:id="rId4">
                  <a:extLst>
                    <a:ext uri="{A12FA001-AC4F-418D-AE19-62706E023703}">
                      <ahyp:hlinkClr val="tx"/>
                    </a:ext>
                  </a:extLst>
                </a:hlinkClick>
              </a:rPr>
              <a:t>here</a:t>
            </a:r>
            <a:r>
              <a:rPr b="1" lang="en" sz="1200">
                <a:solidFill>
                  <a:schemeClr val="lt1"/>
                </a:solidFill>
                <a:latin typeface="Open Sans"/>
                <a:ea typeface="Open Sans"/>
                <a:cs typeface="Open Sans"/>
                <a:sym typeface="Open Sans"/>
              </a:rPr>
              <a:t> to view our instructions or use the ones provided by zoom </a:t>
            </a:r>
            <a:r>
              <a:rPr b="1" lang="en" sz="1200" u="sng">
                <a:solidFill>
                  <a:schemeClr val="lt1"/>
                </a:solidFill>
                <a:latin typeface="Open Sans"/>
                <a:ea typeface="Open Sans"/>
                <a:cs typeface="Open Sans"/>
                <a:sym typeface="Open Sans"/>
                <a:hlinkClick r:id="rId5">
                  <a:extLst>
                    <a:ext uri="{A12FA001-AC4F-418D-AE19-62706E023703}">
                      <ahyp:hlinkClr val="tx"/>
                    </a:ext>
                  </a:extLst>
                </a:hlinkClick>
              </a:rPr>
              <a:t>here</a:t>
            </a:r>
            <a:r>
              <a:rPr b="1" lang="en" sz="1200">
                <a:solidFill>
                  <a:schemeClr val="lt1"/>
                </a:solidFill>
                <a:latin typeface="Open Sans"/>
                <a:ea typeface="Open Sans"/>
                <a:cs typeface="Open Sans"/>
                <a:sym typeface="Open Sans"/>
              </a:rPr>
              <a:t>. </a:t>
            </a:r>
            <a:endParaRPr b="1" sz="1200">
              <a:solidFill>
                <a:schemeClr val="lt1"/>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b="1" sz="12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chemeClr val="lt1"/>
                </a:solidFill>
                <a:latin typeface="Open Sans"/>
                <a:ea typeface="Open Sans"/>
                <a:cs typeface="Open Sans"/>
                <a:sym typeface="Open Sans"/>
              </a:rPr>
              <a:t>The Chair will need to obtain the list of registered voters from the Local Election Office. This should be done seven days prior to caucus. </a:t>
            </a:r>
            <a:endParaRPr b="1" sz="12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200">
              <a:solidFill>
                <a:schemeClr val="lt1"/>
              </a:solidFill>
              <a:latin typeface="Open Sans"/>
              <a:ea typeface="Open Sans"/>
              <a:cs typeface="Open Sans"/>
              <a:sym typeface="Open Sans"/>
            </a:endParaRPr>
          </a:p>
          <a:p>
            <a:pPr indent="-304800" lvl="0" marL="457200" rtl="0" algn="l">
              <a:lnSpc>
                <a:spcPct val="115000"/>
              </a:lnSpc>
              <a:spcBef>
                <a:spcPts val="0"/>
              </a:spcBef>
              <a:spcAft>
                <a:spcPts val="0"/>
              </a:spcAft>
              <a:buClr>
                <a:schemeClr val="lt1"/>
              </a:buClr>
              <a:buSzPts val="1200"/>
              <a:buFont typeface="Open Sans"/>
              <a:buAutoNum type="arabicPeriod"/>
            </a:pPr>
            <a:r>
              <a:t/>
            </a:r>
            <a:endParaRPr b="1" sz="1200">
              <a:solidFill>
                <a:schemeClr val="lt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1"/>
          <p:cNvSpPr txBox="1"/>
          <p:nvPr>
            <p:ph idx="1" type="body"/>
          </p:nvPr>
        </p:nvSpPr>
        <p:spPr>
          <a:xfrm>
            <a:off x="311700" y="1217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rPr>
              <a:t>You can start getting ready for your caucus by preparing the sign in sheet. You should begin by:</a:t>
            </a:r>
            <a:endParaRPr b="1" sz="1800">
              <a:solidFill>
                <a:schemeClr val="lt1"/>
              </a:solidFill>
            </a:endParaRPr>
          </a:p>
          <a:p>
            <a:pPr indent="0" lvl="0" marL="0" rtl="0" algn="l">
              <a:spcBef>
                <a:spcPts val="0"/>
              </a:spcBef>
              <a:spcAft>
                <a:spcPts val="0"/>
              </a:spcAft>
              <a:buNone/>
            </a:pPr>
            <a:r>
              <a:t/>
            </a:r>
            <a:endParaRPr b="1" sz="1800">
              <a:solidFill>
                <a:schemeClr val="lt1"/>
              </a:solidFill>
            </a:endParaRPr>
          </a:p>
          <a:p>
            <a:pPr indent="-342900" lvl="0" marL="457200" rtl="0" algn="l">
              <a:spcBef>
                <a:spcPts val="0"/>
              </a:spcBef>
              <a:spcAft>
                <a:spcPts val="0"/>
              </a:spcAft>
              <a:buClr>
                <a:schemeClr val="lt1"/>
              </a:buClr>
              <a:buSzPts val="1800"/>
              <a:buFont typeface="Open Sans"/>
              <a:buChar char="❏"/>
            </a:pPr>
            <a:r>
              <a:rPr lang="en" sz="1800">
                <a:solidFill>
                  <a:schemeClr val="lt1"/>
                </a:solidFill>
              </a:rPr>
              <a:t>Downloading the Zoom Registration. The individual who created the meeting will have access to this information. </a:t>
            </a:r>
            <a:endParaRPr sz="1800">
              <a:solidFill>
                <a:schemeClr val="lt1"/>
              </a:solidFill>
            </a:endParaRPr>
          </a:p>
          <a:p>
            <a:pPr indent="-342900" lvl="1" marL="914400" rtl="0" algn="l">
              <a:spcBef>
                <a:spcPts val="0"/>
              </a:spcBef>
              <a:spcAft>
                <a:spcPts val="0"/>
              </a:spcAft>
              <a:buClr>
                <a:schemeClr val="lt1"/>
              </a:buClr>
              <a:buSzPts val="1800"/>
              <a:buFont typeface="Open Sans"/>
              <a:buChar char="❏"/>
            </a:pPr>
            <a:r>
              <a:rPr lang="en" sz="1800">
                <a:solidFill>
                  <a:schemeClr val="lt1"/>
                </a:solidFill>
              </a:rPr>
              <a:t>From the CSV, copy and paste the Zoom registration info into your Sign In Sheet. </a:t>
            </a:r>
            <a:endParaRPr sz="1800">
              <a:solidFill>
                <a:schemeClr val="lt1"/>
              </a:solidFill>
            </a:endParaRPr>
          </a:p>
          <a:p>
            <a:pPr indent="-342900" lvl="0" marL="457200" rtl="0" algn="l">
              <a:spcBef>
                <a:spcPts val="0"/>
              </a:spcBef>
              <a:spcAft>
                <a:spcPts val="0"/>
              </a:spcAft>
              <a:buClr>
                <a:schemeClr val="lt1"/>
              </a:buClr>
              <a:buSzPts val="1800"/>
              <a:buFont typeface="Open Sans"/>
              <a:buChar char="❏"/>
            </a:pPr>
            <a:r>
              <a:rPr lang="en" sz="1800">
                <a:solidFill>
                  <a:schemeClr val="lt1"/>
                </a:solidFill>
              </a:rPr>
              <a:t>Check Voter Registration of Attendees who pre-registered for Zoom. Indicate that the individual is a registered Democrat in Column “I” by marking them off as Attending. </a:t>
            </a:r>
            <a:endParaRPr sz="1800">
              <a:solidFill>
                <a:schemeClr val="lt1"/>
              </a:solidFill>
            </a:endParaRPr>
          </a:p>
        </p:txBody>
      </p:sp>
      <p:sp>
        <p:nvSpPr>
          <p:cNvPr id="143" name="Google Shape;143;p31"/>
          <p:cNvSpPr txBox="1"/>
          <p:nvPr/>
        </p:nvSpPr>
        <p:spPr>
          <a:xfrm>
            <a:off x="4588650" y="389100"/>
            <a:ext cx="3969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a:solidFill>
                <a:srgbClr val="0C4060"/>
              </a:solidFill>
              <a:latin typeface="Calibri"/>
              <a:ea typeface="Calibri"/>
              <a:cs typeface="Calibri"/>
              <a:sym typeface="Calibri"/>
            </a:endParaRPr>
          </a:p>
        </p:txBody>
      </p:sp>
      <p:sp>
        <p:nvSpPr>
          <p:cNvPr id="144" name="Google Shape;144;p31"/>
          <p:cNvSpPr txBox="1"/>
          <p:nvPr>
            <p:ph type="title"/>
          </p:nvPr>
        </p:nvSpPr>
        <p:spPr>
          <a:xfrm>
            <a:off x="311700" y="509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0" lang="en">
                <a:latin typeface="Open Sans ExtraBold"/>
                <a:ea typeface="Open Sans ExtraBold"/>
                <a:cs typeface="Open Sans ExtraBold"/>
                <a:sym typeface="Open Sans ExtraBold"/>
              </a:rPr>
              <a:t>Checklist: 24-Hours Pre-Caucus</a:t>
            </a:r>
            <a:endParaRPr b="0">
              <a:latin typeface="Open Sans ExtraBold"/>
              <a:ea typeface="Open Sans ExtraBold"/>
              <a:cs typeface="Open Sans ExtraBold"/>
              <a:sym typeface="Open Sans ExtraBold"/>
            </a:endParaRPr>
          </a:p>
          <a:p>
            <a:pPr indent="0" lvl="0" marL="0" rtl="0" algn="l">
              <a:spcBef>
                <a:spcPts val="0"/>
              </a:spcBef>
              <a:spcAft>
                <a:spcPts val="0"/>
              </a:spcAft>
              <a:buSzPts val="990"/>
              <a:buNone/>
            </a:pPr>
            <a:r>
              <a:t/>
            </a:r>
            <a:endParaRPr b="0">
              <a:latin typeface="Open Sans ExtraBold"/>
              <a:ea typeface="Open Sans ExtraBold"/>
              <a:cs typeface="Open Sans ExtraBold"/>
              <a:sym typeface="Open Sans Extra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 name="Shape 148"/>
        <p:cNvGrpSpPr/>
        <p:nvPr/>
      </p:nvGrpSpPr>
      <p:grpSpPr>
        <a:xfrm>
          <a:off x="0" y="0"/>
          <a:ext cx="0" cy="0"/>
          <a:chOff x="0" y="0"/>
          <a:chExt cx="0" cy="0"/>
        </a:xfrm>
      </p:grpSpPr>
      <p:sp>
        <p:nvSpPr>
          <p:cNvPr id="149" name="Google Shape;149;p32"/>
          <p:cNvSpPr txBox="1"/>
          <p:nvPr/>
        </p:nvSpPr>
        <p:spPr>
          <a:xfrm>
            <a:off x="4831700" y="1466800"/>
            <a:ext cx="3969000" cy="1305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br>
              <a:rPr b="1" lang="en" sz="1300">
                <a:solidFill>
                  <a:srgbClr val="0C4060"/>
                </a:solidFill>
                <a:latin typeface="Lato"/>
                <a:ea typeface="Lato"/>
                <a:cs typeface="Lato"/>
                <a:sym typeface="Lato"/>
              </a:rPr>
            </a:br>
            <a:endParaRPr b="1" sz="1300">
              <a:solidFill>
                <a:srgbClr val="0C4060"/>
              </a:solidFill>
              <a:latin typeface="Lato"/>
              <a:ea typeface="Lato"/>
              <a:cs typeface="Lato"/>
              <a:sym typeface="Lato"/>
            </a:endParaRPr>
          </a:p>
          <a:p>
            <a:pPr indent="0" lvl="0" marL="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150" name="Google Shape;150;p32"/>
          <p:cNvSpPr txBox="1"/>
          <p:nvPr>
            <p:ph type="ctrTitle"/>
          </p:nvPr>
        </p:nvSpPr>
        <p:spPr>
          <a:xfrm>
            <a:off x="223600" y="235375"/>
            <a:ext cx="88332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700">
                <a:solidFill>
                  <a:schemeClr val="lt1"/>
                </a:solidFill>
              </a:rPr>
              <a:t>Download your Zoom Registration Info</a:t>
            </a:r>
            <a:endParaRPr i="1" sz="2700">
              <a:solidFill>
                <a:schemeClr val="lt1"/>
              </a:solidFill>
            </a:endParaRPr>
          </a:p>
        </p:txBody>
      </p:sp>
      <p:sp>
        <p:nvSpPr>
          <p:cNvPr id="151" name="Google Shape;151;p32"/>
          <p:cNvSpPr/>
          <p:nvPr/>
        </p:nvSpPr>
        <p:spPr>
          <a:xfrm>
            <a:off x="2653175" y="3411225"/>
            <a:ext cx="698700" cy="1422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2"/>
          <p:cNvSpPr txBox="1"/>
          <p:nvPr/>
        </p:nvSpPr>
        <p:spPr>
          <a:xfrm>
            <a:off x="305975" y="944875"/>
            <a:ext cx="85176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chemeClr val="lt1"/>
                </a:solidFill>
                <a:latin typeface="Open Sans"/>
                <a:ea typeface="Open Sans"/>
                <a:cs typeface="Open Sans"/>
                <a:sym typeface="Open Sans"/>
              </a:rPr>
              <a:t>From the Zoom account that created the meeting, navigate to Account “Management” and “Reports.”</a:t>
            </a:r>
            <a:endParaRPr b="1" sz="1300">
              <a:solidFill>
                <a:schemeClr val="lt1"/>
              </a:solidFill>
              <a:latin typeface="Open Sans"/>
              <a:ea typeface="Open Sans"/>
              <a:cs typeface="Open Sans"/>
              <a:sym typeface="Open Sans"/>
            </a:endParaRPr>
          </a:p>
        </p:txBody>
      </p:sp>
      <p:pic>
        <p:nvPicPr>
          <p:cNvPr id="153" name="Google Shape;153;p32"/>
          <p:cNvPicPr preferRelativeResize="0"/>
          <p:nvPr/>
        </p:nvPicPr>
        <p:blipFill rotWithShape="1">
          <a:blip r:embed="rId4">
            <a:alphaModFix/>
          </a:blip>
          <a:srcRect b="0" l="0" r="4942" t="19452"/>
          <a:stretch/>
        </p:blipFill>
        <p:spPr>
          <a:xfrm>
            <a:off x="1310900" y="1550300"/>
            <a:ext cx="6522199" cy="3454275"/>
          </a:xfrm>
          <a:prstGeom prst="rect">
            <a:avLst/>
          </a:prstGeom>
          <a:noFill/>
          <a:ln>
            <a:noFill/>
          </a:ln>
        </p:spPr>
      </p:pic>
      <p:sp>
        <p:nvSpPr>
          <p:cNvPr id="154" name="Google Shape;154;p32"/>
          <p:cNvSpPr/>
          <p:nvPr/>
        </p:nvSpPr>
        <p:spPr>
          <a:xfrm>
            <a:off x="2598475" y="2810025"/>
            <a:ext cx="1165500" cy="1422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2"/>
          <p:cNvSpPr/>
          <p:nvPr/>
        </p:nvSpPr>
        <p:spPr>
          <a:xfrm>
            <a:off x="2598475" y="4012425"/>
            <a:ext cx="457200" cy="1422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33"/>
          <p:cNvSpPr txBox="1"/>
          <p:nvPr/>
        </p:nvSpPr>
        <p:spPr>
          <a:xfrm>
            <a:off x="4831700" y="1466800"/>
            <a:ext cx="3969000" cy="13053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br>
              <a:rPr b="1" lang="en" sz="1300">
                <a:solidFill>
                  <a:srgbClr val="0C4060"/>
                </a:solidFill>
                <a:latin typeface="Lato"/>
                <a:ea typeface="Lato"/>
                <a:cs typeface="Lato"/>
                <a:sym typeface="Lato"/>
              </a:rPr>
            </a:br>
            <a:endParaRPr b="1" sz="1300">
              <a:solidFill>
                <a:srgbClr val="0C4060"/>
              </a:solidFill>
              <a:latin typeface="Lato"/>
              <a:ea typeface="Lato"/>
              <a:cs typeface="Lato"/>
              <a:sym typeface="Lato"/>
            </a:endParaRPr>
          </a:p>
          <a:p>
            <a:pPr indent="0" lvl="0" marL="0" rtl="0" algn="l">
              <a:lnSpc>
                <a:spcPct val="115000"/>
              </a:lnSpc>
              <a:spcBef>
                <a:spcPts val="0"/>
              </a:spcBef>
              <a:spcAft>
                <a:spcPts val="0"/>
              </a:spcAft>
              <a:buNone/>
            </a:pPr>
            <a:r>
              <a:t/>
            </a:r>
            <a:endParaRPr b="1" sz="1300">
              <a:solidFill>
                <a:srgbClr val="0C4060"/>
              </a:solidFill>
              <a:latin typeface="Lato"/>
              <a:ea typeface="Lato"/>
              <a:cs typeface="Lato"/>
              <a:sym typeface="Lato"/>
            </a:endParaRPr>
          </a:p>
          <a:p>
            <a:pPr indent="0" lvl="0" marL="457200" rtl="0" algn="l">
              <a:lnSpc>
                <a:spcPct val="115000"/>
              </a:lnSpc>
              <a:spcBef>
                <a:spcPts val="0"/>
              </a:spcBef>
              <a:spcAft>
                <a:spcPts val="0"/>
              </a:spcAft>
              <a:buNone/>
            </a:pPr>
            <a:r>
              <a:t/>
            </a:r>
            <a:endParaRPr b="1" sz="1300">
              <a:solidFill>
                <a:srgbClr val="0C4060"/>
              </a:solidFill>
              <a:highlight>
                <a:schemeClr val="lt1"/>
              </a:highlight>
              <a:latin typeface="Lato"/>
              <a:ea typeface="Lato"/>
              <a:cs typeface="Lato"/>
              <a:sym typeface="Lato"/>
            </a:endParaRPr>
          </a:p>
        </p:txBody>
      </p:sp>
      <p:sp>
        <p:nvSpPr>
          <p:cNvPr id="161" name="Google Shape;161;p33"/>
          <p:cNvSpPr txBox="1"/>
          <p:nvPr>
            <p:ph type="ctrTitle"/>
          </p:nvPr>
        </p:nvSpPr>
        <p:spPr>
          <a:xfrm>
            <a:off x="223600" y="235375"/>
            <a:ext cx="8833200" cy="7095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2700">
                <a:solidFill>
                  <a:schemeClr val="lt1"/>
                </a:solidFill>
              </a:rPr>
              <a:t>Download your Zoom Registration Info</a:t>
            </a:r>
            <a:endParaRPr i="1" sz="2700">
              <a:solidFill>
                <a:schemeClr val="lt1"/>
              </a:solidFill>
            </a:endParaRPr>
          </a:p>
        </p:txBody>
      </p:sp>
      <p:sp>
        <p:nvSpPr>
          <p:cNvPr id="162" name="Google Shape;162;p33"/>
          <p:cNvSpPr/>
          <p:nvPr/>
        </p:nvSpPr>
        <p:spPr>
          <a:xfrm>
            <a:off x="2653175" y="3411225"/>
            <a:ext cx="698700" cy="1422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3"/>
          <p:cNvSpPr txBox="1"/>
          <p:nvPr/>
        </p:nvSpPr>
        <p:spPr>
          <a:xfrm>
            <a:off x="305975" y="944875"/>
            <a:ext cx="85176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chemeClr val="lt1"/>
                </a:solidFill>
                <a:latin typeface="Open Sans"/>
                <a:ea typeface="Open Sans"/>
                <a:cs typeface="Open Sans"/>
                <a:sym typeface="Open Sans"/>
              </a:rPr>
              <a:t>Then select Meeting.</a:t>
            </a:r>
            <a:endParaRPr b="1" sz="1300">
              <a:solidFill>
                <a:schemeClr val="lt1"/>
              </a:solidFill>
              <a:latin typeface="Open Sans"/>
              <a:ea typeface="Open Sans"/>
              <a:cs typeface="Open Sans"/>
              <a:sym typeface="Open Sans"/>
            </a:endParaRPr>
          </a:p>
        </p:txBody>
      </p:sp>
      <p:sp>
        <p:nvSpPr>
          <p:cNvPr id="164" name="Google Shape;164;p33"/>
          <p:cNvSpPr/>
          <p:nvPr/>
        </p:nvSpPr>
        <p:spPr>
          <a:xfrm>
            <a:off x="2598475" y="2810025"/>
            <a:ext cx="1165500" cy="1422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3"/>
          <p:cNvSpPr/>
          <p:nvPr/>
        </p:nvSpPr>
        <p:spPr>
          <a:xfrm>
            <a:off x="2598475" y="4012425"/>
            <a:ext cx="457200" cy="1422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 name="Google Shape;166;p33"/>
          <p:cNvPicPr preferRelativeResize="0"/>
          <p:nvPr/>
        </p:nvPicPr>
        <p:blipFill rotWithShape="1">
          <a:blip r:embed="rId4">
            <a:alphaModFix/>
          </a:blip>
          <a:srcRect b="0" l="0" r="4415" t="19801"/>
          <a:stretch/>
        </p:blipFill>
        <p:spPr>
          <a:xfrm>
            <a:off x="1304700" y="1517324"/>
            <a:ext cx="6520602" cy="341947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